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61" r:id="rId5"/>
    <p:sldId id="263" r:id="rId6"/>
    <p:sldId id="270" r:id="rId7"/>
    <p:sldId id="262" r:id="rId8"/>
    <p:sldId id="276" r:id="rId9"/>
    <p:sldId id="278" r:id="rId10"/>
    <p:sldId id="264" r:id="rId11"/>
    <p:sldId id="277" r:id="rId12"/>
    <p:sldId id="265" r:id="rId13"/>
    <p:sldId id="267" r:id="rId14"/>
    <p:sldId id="275" r:id="rId15"/>
    <p:sldId id="266" r:id="rId16"/>
    <p:sldId id="268" r:id="rId17"/>
    <p:sldId id="279" r:id="rId18"/>
    <p:sldId id="273" r:id="rId19"/>
    <p:sldId id="269" r:id="rId20"/>
    <p:sldId id="26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6B23"/>
    <a:srgbClr val="15334B"/>
    <a:srgbClr val="1B405F"/>
    <a:srgbClr val="000000"/>
    <a:srgbClr val="67A2D3"/>
    <a:srgbClr val="23537B"/>
    <a:srgbClr val="3070A5"/>
    <a:srgbClr val="2A63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56365" autoAdjust="0"/>
  </p:normalViewPr>
  <p:slideViewPr>
    <p:cSldViewPr snapToGrid="0">
      <p:cViewPr varScale="1">
        <p:scale>
          <a:sx n="88" d="100"/>
          <a:sy n="88" d="100"/>
        </p:scale>
        <p:origin x="302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solidFill>
                  <a:srgbClr val="C46B23"/>
                </a:solidFill>
              </a:rPr>
              <a:t>Projected Userbase Growth</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Sheet1!$C$1</c:f>
              <c:strCache>
                <c:ptCount val="1"/>
                <c:pt idx="0">
                  <c:v>Projected Userbase Growth</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Sheet1!$A$2:$A$9</c:f>
              <c:strCache>
                <c:ptCount val="8"/>
                <c:pt idx="0">
                  <c:v>Month 3</c:v>
                </c:pt>
                <c:pt idx="1">
                  <c:v>Month 6</c:v>
                </c:pt>
                <c:pt idx="2">
                  <c:v>Month 9</c:v>
                </c:pt>
                <c:pt idx="3">
                  <c:v>Month 12</c:v>
                </c:pt>
                <c:pt idx="4">
                  <c:v>Month 15</c:v>
                </c:pt>
                <c:pt idx="5">
                  <c:v>Month 18</c:v>
                </c:pt>
                <c:pt idx="6">
                  <c:v>Month 21</c:v>
                </c:pt>
                <c:pt idx="7">
                  <c:v>Month 24</c:v>
                </c:pt>
              </c:strCache>
            </c:strRef>
          </c:cat>
          <c:val>
            <c:numRef>
              <c:f>Sheet1!$C$2:$C$9</c:f>
              <c:numCache>
                <c:formatCode>#,##0</c:formatCode>
                <c:ptCount val="8"/>
                <c:pt idx="0">
                  <c:v>150000</c:v>
                </c:pt>
                <c:pt idx="1">
                  <c:v>380000</c:v>
                </c:pt>
                <c:pt idx="2">
                  <c:v>500000</c:v>
                </c:pt>
                <c:pt idx="3">
                  <c:v>620000</c:v>
                </c:pt>
                <c:pt idx="4">
                  <c:v>690000</c:v>
                </c:pt>
                <c:pt idx="5">
                  <c:v>753654</c:v>
                </c:pt>
                <c:pt idx="6">
                  <c:v>790000</c:v>
                </c:pt>
                <c:pt idx="7">
                  <c:v>815000</c:v>
                </c:pt>
              </c:numCache>
            </c:numRef>
          </c:val>
          <c:extLst>
            <c:ext xmlns:c16="http://schemas.microsoft.com/office/drawing/2014/chart" uri="{C3380CC4-5D6E-409C-BE32-E72D297353CC}">
              <c16:uniqueId val="{00000000-E4E9-4B3B-A895-2D689589D23D}"/>
            </c:ext>
          </c:extLst>
        </c:ser>
        <c:dLbls>
          <c:showLegendKey val="0"/>
          <c:showVal val="0"/>
          <c:showCatName val="0"/>
          <c:showSerName val="0"/>
          <c:showPercent val="0"/>
          <c:showBubbleSize val="0"/>
        </c:dLbls>
        <c:gapWidth val="100"/>
        <c:overlap val="-24"/>
        <c:axId val="1208078896"/>
        <c:axId val="1208077936"/>
      </c:barChart>
      <c:catAx>
        <c:axId val="12080788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C46B23"/>
                </a:solidFill>
                <a:latin typeface="+mn-lt"/>
                <a:ea typeface="+mn-ea"/>
                <a:cs typeface="+mn-cs"/>
              </a:defRPr>
            </a:pPr>
            <a:endParaRPr lang="en-US"/>
          </a:p>
        </c:txPr>
        <c:crossAx val="1208077936"/>
        <c:crosses val="autoZero"/>
        <c:auto val="1"/>
        <c:lblAlgn val="ctr"/>
        <c:lblOffset val="100"/>
        <c:noMultiLvlLbl val="0"/>
      </c:catAx>
      <c:valAx>
        <c:axId val="1208077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C46B23"/>
                </a:solidFill>
                <a:latin typeface="+mn-lt"/>
                <a:ea typeface="+mn-ea"/>
                <a:cs typeface="+mn-cs"/>
              </a:defRPr>
            </a:pPr>
            <a:endParaRPr lang="en-US"/>
          </a:p>
        </c:txPr>
        <c:crossAx val="1208078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C46B23"/>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solidFill>
                  <a:srgbClr val="C46B23"/>
                </a:solidFill>
              </a:rPr>
              <a:t>Projected Userbase Growth</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Sheet1!$C$1</c:f>
              <c:strCache>
                <c:ptCount val="1"/>
                <c:pt idx="0">
                  <c:v>Projected Userbase Growth</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Sheet1!$A$2:$A$9</c:f>
              <c:strCache>
                <c:ptCount val="8"/>
                <c:pt idx="0">
                  <c:v>Month 3</c:v>
                </c:pt>
                <c:pt idx="1">
                  <c:v>Month 6</c:v>
                </c:pt>
                <c:pt idx="2">
                  <c:v>Month 9</c:v>
                </c:pt>
                <c:pt idx="3">
                  <c:v>Month 12</c:v>
                </c:pt>
                <c:pt idx="4">
                  <c:v>Month 15</c:v>
                </c:pt>
                <c:pt idx="5">
                  <c:v>Month 18</c:v>
                </c:pt>
                <c:pt idx="6">
                  <c:v>Month 21</c:v>
                </c:pt>
                <c:pt idx="7">
                  <c:v>Month 24</c:v>
                </c:pt>
              </c:strCache>
            </c:strRef>
          </c:cat>
          <c:val>
            <c:numRef>
              <c:f>Sheet1!$C$2:$C$9</c:f>
              <c:numCache>
                <c:formatCode>#,##0</c:formatCode>
                <c:ptCount val="8"/>
                <c:pt idx="0">
                  <c:v>150000</c:v>
                </c:pt>
                <c:pt idx="1">
                  <c:v>380000</c:v>
                </c:pt>
                <c:pt idx="2">
                  <c:v>500000</c:v>
                </c:pt>
                <c:pt idx="3">
                  <c:v>620000</c:v>
                </c:pt>
                <c:pt idx="4">
                  <c:v>690000</c:v>
                </c:pt>
                <c:pt idx="5">
                  <c:v>753654</c:v>
                </c:pt>
                <c:pt idx="6">
                  <c:v>790000</c:v>
                </c:pt>
                <c:pt idx="7">
                  <c:v>815000</c:v>
                </c:pt>
              </c:numCache>
            </c:numRef>
          </c:val>
          <c:extLst>
            <c:ext xmlns:c16="http://schemas.microsoft.com/office/drawing/2014/chart" uri="{C3380CC4-5D6E-409C-BE32-E72D297353CC}">
              <c16:uniqueId val="{00000001-9DAB-41C6-B89E-E1115684E09D}"/>
            </c:ext>
          </c:extLst>
        </c:ser>
        <c:dLbls>
          <c:showLegendKey val="0"/>
          <c:showVal val="0"/>
          <c:showCatName val="0"/>
          <c:showSerName val="0"/>
          <c:showPercent val="0"/>
          <c:showBubbleSize val="0"/>
        </c:dLbls>
        <c:gapWidth val="100"/>
        <c:overlap val="-24"/>
        <c:axId val="1208078896"/>
        <c:axId val="1208077936"/>
      </c:barChart>
      <c:catAx>
        <c:axId val="12080788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C46B23"/>
                </a:solidFill>
                <a:latin typeface="+mn-lt"/>
                <a:ea typeface="+mn-ea"/>
                <a:cs typeface="+mn-cs"/>
              </a:defRPr>
            </a:pPr>
            <a:endParaRPr lang="en-US"/>
          </a:p>
        </c:txPr>
        <c:crossAx val="1208077936"/>
        <c:crosses val="autoZero"/>
        <c:auto val="1"/>
        <c:lblAlgn val="ctr"/>
        <c:lblOffset val="100"/>
        <c:noMultiLvlLbl val="0"/>
      </c:catAx>
      <c:valAx>
        <c:axId val="1208077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C46B23"/>
                </a:solidFill>
                <a:latin typeface="+mn-lt"/>
                <a:ea typeface="+mn-ea"/>
                <a:cs typeface="+mn-cs"/>
              </a:defRPr>
            </a:pPr>
            <a:endParaRPr lang="en-US"/>
          </a:p>
        </c:txPr>
        <c:crossAx val="1208078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C46B23"/>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solidFill>
                  <a:srgbClr val="C46B23"/>
                </a:solidFill>
              </a:rPr>
              <a:t>Projected Userbase Growth</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Sheet1!$C$1</c:f>
              <c:strCache>
                <c:ptCount val="1"/>
                <c:pt idx="0">
                  <c:v>Projected Userbase Growth</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Sheet1!$A$2:$A$9</c:f>
              <c:strCache>
                <c:ptCount val="8"/>
                <c:pt idx="0">
                  <c:v>Month 3</c:v>
                </c:pt>
                <c:pt idx="1">
                  <c:v>Month 6</c:v>
                </c:pt>
                <c:pt idx="2">
                  <c:v>Month 9</c:v>
                </c:pt>
                <c:pt idx="3">
                  <c:v>Month 12</c:v>
                </c:pt>
                <c:pt idx="4">
                  <c:v>Month 15</c:v>
                </c:pt>
                <c:pt idx="5">
                  <c:v>Month 18</c:v>
                </c:pt>
                <c:pt idx="6">
                  <c:v>Month 21</c:v>
                </c:pt>
                <c:pt idx="7">
                  <c:v>Month 24</c:v>
                </c:pt>
              </c:strCache>
            </c:strRef>
          </c:cat>
          <c:val>
            <c:numRef>
              <c:f>Sheet1!$C$2:$C$9</c:f>
              <c:numCache>
                <c:formatCode>#,##0</c:formatCode>
                <c:ptCount val="8"/>
                <c:pt idx="0">
                  <c:v>150000</c:v>
                </c:pt>
                <c:pt idx="1">
                  <c:v>380000</c:v>
                </c:pt>
                <c:pt idx="2">
                  <c:v>500000</c:v>
                </c:pt>
                <c:pt idx="3">
                  <c:v>620000</c:v>
                </c:pt>
                <c:pt idx="4">
                  <c:v>690000</c:v>
                </c:pt>
                <c:pt idx="5">
                  <c:v>753654</c:v>
                </c:pt>
                <c:pt idx="6">
                  <c:v>790000</c:v>
                </c:pt>
                <c:pt idx="7">
                  <c:v>815000</c:v>
                </c:pt>
              </c:numCache>
            </c:numRef>
          </c:val>
          <c:extLst>
            <c:ext xmlns:c16="http://schemas.microsoft.com/office/drawing/2014/chart" uri="{C3380CC4-5D6E-409C-BE32-E72D297353CC}">
              <c16:uniqueId val="{00000000-D5CE-49E9-BE37-75A6F1575CB6}"/>
            </c:ext>
          </c:extLst>
        </c:ser>
        <c:dLbls>
          <c:showLegendKey val="0"/>
          <c:showVal val="0"/>
          <c:showCatName val="0"/>
          <c:showSerName val="0"/>
          <c:showPercent val="0"/>
          <c:showBubbleSize val="0"/>
        </c:dLbls>
        <c:gapWidth val="100"/>
        <c:overlap val="-24"/>
        <c:axId val="1208078896"/>
        <c:axId val="1208077936"/>
      </c:barChart>
      <c:catAx>
        <c:axId val="12080788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C46B23"/>
                </a:solidFill>
                <a:latin typeface="+mn-lt"/>
                <a:ea typeface="+mn-ea"/>
                <a:cs typeface="+mn-cs"/>
              </a:defRPr>
            </a:pPr>
            <a:endParaRPr lang="en-US"/>
          </a:p>
        </c:txPr>
        <c:crossAx val="1208077936"/>
        <c:crosses val="autoZero"/>
        <c:auto val="1"/>
        <c:lblAlgn val="ctr"/>
        <c:lblOffset val="100"/>
        <c:noMultiLvlLbl val="0"/>
      </c:catAx>
      <c:valAx>
        <c:axId val="1208077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C46B23"/>
                </a:solidFill>
                <a:latin typeface="+mn-lt"/>
                <a:ea typeface="+mn-ea"/>
                <a:cs typeface="+mn-cs"/>
              </a:defRPr>
            </a:pPr>
            <a:endParaRPr lang="en-US"/>
          </a:p>
        </c:txPr>
        <c:crossAx val="1208078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C46B23"/>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D6BD4B-816E-4A8F-8C4E-F30063F9DF72}" type="datetimeFigureOut">
              <a:rPr lang="en-GB" smtClean="0"/>
              <a:t>18/12/2024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8978C-6D9F-4FEB-8971-C366BE2BA974}" type="slidenum">
              <a:rPr lang="en-GB" smtClean="0"/>
              <a:t>‹#›</a:t>
            </a:fld>
            <a:endParaRPr lang="en-GB"/>
          </a:p>
        </p:txBody>
      </p:sp>
    </p:spTree>
    <p:extLst>
      <p:ext uri="{BB962C8B-B14F-4D97-AF65-F5344CB8AC3E}">
        <p14:creationId xmlns:p14="http://schemas.microsoft.com/office/powerpoint/2010/main" val="3875107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Good [morning/afternoon], everyone. Thank you for being here.</a:t>
            </a:r>
          </a:p>
          <a:p>
            <a:endParaRPr lang="en-GB" b="1" dirty="0"/>
          </a:p>
          <a:p>
            <a:r>
              <a:rPr lang="en-GB" b="1" dirty="0"/>
              <a:t>I’m Ev, and today I’m thrilled to introduce you to </a:t>
            </a:r>
            <a:r>
              <a:rPr lang="en-GB" b="1" i="1" dirty="0"/>
              <a:t>Towerland</a:t>
            </a:r>
            <a:r>
              <a:rPr lang="en-GB" b="1" dirty="0"/>
              <a:t>, a game we’re developing at TowerStart Games.</a:t>
            </a:r>
          </a:p>
          <a:p>
            <a:endParaRPr lang="en-GB" b="1" dirty="0"/>
          </a:p>
          <a:p>
            <a:r>
              <a:rPr lang="en-GB" b="1" i="1" dirty="0"/>
              <a:t>Towerland</a:t>
            </a:r>
            <a:r>
              <a:rPr lang="en-GB" b="1" dirty="0"/>
              <a:t> is a unique blend of tower defence, idle gaming, and exciting action that keeps players engaged every step of the way.</a:t>
            </a:r>
          </a:p>
        </p:txBody>
      </p:sp>
      <p:sp>
        <p:nvSpPr>
          <p:cNvPr id="4" name="Slide Number Placeholder 3"/>
          <p:cNvSpPr>
            <a:spLocks noGrp="1"/>
          </p:cNvSpPr>
          <p:nvPr>
            <p:ph type="sldNum" sz="quarter" idx="5"/>
          </p:nvPr>
        </p:nvSpPr>
        <p:spPr/>
        <p:txBody>
          <a:bodyPr/>
          <a:lstStyle/>
          <a:p>
            <a:fld id="{8CD8978C-6D9F-4FEB-8971-C366BE2BA974}" type="slidenum">
              <a:rPr lang="en-GB" smtClean="0"/>
              <a:t>1</a:t>
            </a:fld>
            <a:endParaRPr lang="en-GB"/>
          </a:p>
        </p:txBody>
      </p:sp>
    </p:spTree>
    <p:extLst>
      <p:ext uri="{BB962C8B-B14F-4D97-AF65-F5344CB8AC3E}">
        <p14:creationId xmlns:p14="http://schemas.microsoft.com/office/powerpoint/2010/main" val="1758442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97739-9007-0089-2E6D-A3AC487E3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E0C7F4-E8C1-E9E5-90F0-FBB345AC3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DA1586-A615-E050-5DCB-450B01FC7E21}"/>
              </a:ext>
            </a:extLst>
          </p:cNvPr>
          <p:cNvSpPr>
            <a:spLocks noGrp="1"/>
          </p:cNvSpPr>
          <p:nvPr>
            <p:ph type="body" idx="1"/>
          </p:nvPr>
        </p:nvSpPr>
        <p:spPr/>
        <p:txBody>
          <a:bodyPr/>
          <a:lstStyle/>
          <a:p>
            <a:r>
              <a:rPr lang="en-GB" b="1" i="1" dirty="0"/>
              <a:t>“Bloons TD 6</a:t>
            </a:r>
            <a:r>
              <a:rPr lang="en-GB" b="1" dirty="0"/>
              <a:t> is a vibrant tower </a:t>
            </a:r>
            <a:r>
              <a:rPr lang="en-GB" b="1" dirty="0" err="1"/>
              <a:t>defense</a:t>
            </a:r>
            <a:r>
              <a:rPr lang="en-GB" b="1" dirty="0"/>
              <a:t> game where players deploy monkey towers to prevent waves of balloons ("Bloons") from reaching the end of a path. </a:t>
            </a:r>
          </a:p>
          <a:p>
            <a:r>
              <a:rPr lang="en-GB" b="1" dirty="0"/>
              <a:t>The game offers diverse tower types, each with unique abilities and upgrade paths, and introduces 3D graphics, new Bloon types, and heroes with special skills.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Players can enjoy various game modes and challenges, providing extensive </a:t>
            </a:r>
            <a:r>
              <a:rPr lang="en-GB" b="1" dirty="0" err="1"/>
              <a:t>replayability</a:t>
            </a:r>
            <a:r>
              <a:rPr lang="en-GB" b="1" dirty="0"/>
              <a:t>. “ – Bloons TD Wiki</a:t>
            </a:r>
            <a:br>
              <a:rPr lang="en-GB" b="1" dirty="0"/>
            </a:br>
            <a:br>
              <a:rPr lang="en-GB" b="1" dirty="0"/>
            </a:br>
            <a:r>
              <a:rPr lang="en-GB" b="0" dirty="0"/>
              <a:t>Images Copyright: Bloons TD 6/</a:t>
            </a:r>
            <a:r>
              <a:rPr lang="en-GB" b="0" dirty="0" err="1"/>
              <a:t>NinjaKiwi</a:t>
            </a:r>
            <a:endParaRPr lang="en-GB" b="0" dirty="0"/>
          </a:p>
        </p:txBody>
      </p:sp>
      <p:sp>
        <p:nvSpPr>
          <p:cNvPr id="4" name="Slide Number Placeholder 3">
            <a:extLst>
              <a:ext uri="{FF2B5EF4-FFF2-40B4-BE49-F238E27FC236}">
                <a16:creationId xmlns:a16="http://schemas.microsoft.com/office/drawing/2014/main" id="{C0D1AD71-D633-7B28-1E0E-D96001C4EB87}"/>
              </a:ext>
            </a:extLst>
          </p:cNvPr>
          <p:cNvSpPr>
            <a:spLocks noGrp="1"/>
          </p:cNvSpPr>
          <p:nvPr>
            <p:ph type="sldNum" sz="quarter" idx="5"/>
          </p:nvPr>
        </p:nvSpPr>
        <p:spPr/>
        <p:txBody>
          <a:bodyPr/>
          <a:lstStyle/>
          <a:p>
            <a:fld id="{8CD8978C-6D9F-4FEB-8971-C366BE2BA974}" type="slidenum">
              <a:rPr lang="en-GB" smtClean="0"/>
              <a:t>10</a:t>
            </a:fld>
            <a:endParaRPr lang="en-GB"/>
          </a:p>
        </p:txBody>
      </p:sp>
    </p:spTree>
    <p:extLst>
      <p:ext uri="{BB962C8B-B14F-4D97-AF65-F5344CB8AC3E}">
        <p14:creationId xmlns:p14="http://schemas.microsoft.com/office/powerpoint/2010/main" val="906578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D02D5-1988-294A-C1C5-4C1F9FDC57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11C0FF-3E54-155B-FF66-52571FF07D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0620B-7C02-3576-639B-6C9B3267A94B}"/>
              </a:ext>
            </a:extLst>
          </p:cNvPr>
          <p:cNvSpPr>
            <a:spLocks noGrp="1"/>
          </p:cNvSpPr>
          <p:nvPr>
            <p:ph type="body" idx="1"/>
          </p:nvPr>
        </p:nvSpPr>
        <p:spPr/>
        <p:txBody>
          <a:bodyPr/>
          <a:lstStyle/>
          <a:p>
            <a:r>
              <a:rPr lang="en-GB" b="1" i="1" dirty="0"/>
              <a:t>Clash Royale</a:t>
            </a:r>
            <a:r>
              <a:rPr lang="en-GB" b="1" dirty="0"/>
              <a:t> is a real-time strategy game that combines elements of collectible card games and tower defence. </a:t>
            </a:r>
          </a:p>
          <a:p>
            <a:endParaRPr lang="en-GB" b="1" dirty="0"/>
          </a:p>
          <a:p>
            <a:r>
              <a:rPr lang="en-GB" b="1" dirty="0"/>
              <a:t>Players collect and upgrade cards featuring Clash of Clans troops, spells, and defences, and then duel other players online. </a:t>
            </a:r>
          </a:p>
          <a:p>
            <a:endParaRPr lang="en-GB" b="1" dirty="0"/>
          </a:p>
          <a:p>
            <a:r>
              <a:rPr lang="en-GB" b="1" dirty="0"/>
              <a:t>The objective is to destroy the opponent's towers while defending one's own, utilizing strategic card deployment and resource management.</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Images Copyright: Clash Royale/Supercell</a:t>
            </a:r>
          </a:p>
          <a:p>
            <a:endParaRPr lang="en-GB" b="1" dirty="0"/>
          </a:p>
          <a:p>
            <a:r>
              <a:rPr lang="en-GB" b="1" dirty="0"/>
              <a:t>-------------------------------------------------------------------------------------------------------------------------------------------------------------------</a:t>
            </a:r>
          </a:p>
          <a:p>
            <a:endParaRPr lang="en-GB" b="1" dirty="0"/>
          </a:p>
          <a:p>
            <a:r>
              <a:rPr lang="en-GB" b="1" i="1" dirty="0"/>
              <a:t>The Tower</a:t>
            </a:r>
            <a:r>
              <a:rPr lang="en-GB" b="1" dirty="0"/>
              <a:t> is an idle tower </a:t>
            </a:r>
            <a:r>
              <a:rPr lang="en-GB" b="1" dirty="0" err="1"/>
              <a:t>defense</a:t>
            </a:r>
            <a:r>
              <a:rPr lang="en-GB" b="1" dirty="0"/>
              <a:t> game where players build and upgrade a single tower to withstand endless waves of enemies.</a:t>
            </a:r>
          </a:p>
          <a:p>
            <a:endParaRPr lang="en-GB" b="1" dirty="0"/>
          </a:p>
          <a:p>
            <a:r>
              <a:rPr lang="en-GB" b="1" dirty="0"/>
              <a:t>The game emphasizes incremental progression, allowing players to enhance their tower's capabilities over time, even when offline.</a:t>
            </a:r>
          </a:p>
          <a:p>
            <a:endParaRPr lang="en-GB" b="1" dirty="0"/>
          </a:p>
          <a:p>
            <a:r>
              <a:rPr lang="en-GB" b="1" dirty="0"/>
              <a:t>Its minimalist design and straightforward mechanics make it accessible, while the depth of upgrades provides long-term engagement.</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Images Copyright: Tech Tree Games</a:t>
            </a:r>
          </a:p>
        </p:txBody>
      </p:sp>
      <p:sp>
        <p:nvSpPr>
          <p:cNvPr id="4" name="Slide Number Placeholder 3">
            <a:extLst>
              <a:ext uri="{FF2B5EF4-FFF2-40B4-BE49-F238E27FC236}">
                <a16:creationId xmlns:a16="http://schemas.microsoft.com/office/drawing/2014/main" id="{4DE95476-60DF-4727-27E9-43596FE75C48}"/>
              </a:ext>
            </a:extLst>
          </p:cNvPr>
          <p:cNvSpPr>
            <a:spLocks noGrp="1"/>
          </p:cNvSpPr>
          <p:nvPr>
            <p:ph type="sldNum" sz="quarter" idx="5"/>
          </p:nvPr>
        </p:nvSpPr>
        <p:spPr/>
        <p:txBody>
          <a:bodyPr/>
          <a:lstStyle/>
          <a:p>
            <a:fld id="{8CD8978C-6D9F-4FEB-8971-C366BE2BA974}" type="slidenum">
              <a:rPr lang="en-GB" smtClean="0"/>
              <a:t>11</a:t>
            </a:fld>
            <a:endParaRPr lang="en-GB"/>
          </a:p>
        </p:txBody>
      </p:sp>
    </p:spTree>
    <p:extLst>
      <p:ext uri="{BB962C8B-B14F-4D97-AF65-F5344CB8AC3E}">
        <p14:creationId xmlns:p14="http://schemas.microsoft.com/office/powerpoint/2010/main" val="2710116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7D7FD-F279-6CC4-E456-79EA5619D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97D29B-E9F8-CB5A-BA4D-221570D940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C9251-344A-DCC8-2E40-B905DCD9B2D1}"/>
              </a:ext>
            </a:extLst>
          </p:cNvPr>
          <p:cNvSpPr>
            <a:spLocks noGrp="1"/>
          </p:cNvSpPr>
          <p:nvPr>
            <p:ph type="body" idx="1"/>
          </p:nvPr>
        </p:nvSpPr>
        <p:spPr/>
        <p:txBody>
          <a:bodyPr/>
          <a:lstStyle/>
          <a:p>
            <a:r>
              <a:rPr lang="en-GB" b="1" dirty="0"/>
              <a:t>Blend of different genres</a:t>
            </a:r>
          </a:p>
          <a:p>
            <a:endParaRPr lang="en-GB" dirty="0"/>
          </a:p>
          <a:p>
            <a:r>
              <a:rPr lang="en-GB" b="1" dirty="0"/>
              <a:t>More relaxed approach to strategy</a:t>
            </a:r>
          </a:p>
          <a:p>
            <a:endParaRPr lang="en-GB" b="1" dirty="0"/>
          </a:p>
          <a:p>
            <a:r>
              <a:rPr lang="en-GB" b="1" dirty="0"/>
              <a:t>No fail state – player can have minor setbacks but </a:t>
            </a:r>
            <a:r>
              <a:rPr lang="en-GB" b="1" dirty="0" err="1"/>
              <a:t>theres</a:t>
            </a:r>
            <a:r>
              <a:rPr lang="en-GB" b="1" dirty="0"/>
              <a:t> no way to die or lose everything. Most setbacks can be rectified with some in game resources in about 30secs</a:t>
            </a:r>
          </a:p>
        </p:txBody>
      </p:sp>
      <p:sp>
        <p:nvSpPr>
          <p:cNvPr id="4" name="Slide Number Placeholder 3">
            <a:extLst>
              <a:ext uri="{FF2B5EF4-FFF2-40B4-BE49-F238E27FC236}">
                <a16:creationId xmlns:a16="http://schemas.microsoft.com/office/drawing/2014/main" id="{ADA4A299-57DE-0DBD-9D06-6C0968936B49}"/>
              </a:ext>
            </a:extLst>
          </p:cNvPr>
          <p:cNvSpPr>
            <a:spLocks noGrp="1"/>
          </p:cNvSpPr>
          <p:nvPr>
            <p:ph type="sldNum" sz="quarter" idx="5"/>
          </p:nvPr>
        </p:nvSpPr>
        <p:spPr/>
        <p:txBody>
          <a:bodyPr/>
          <a:lstStyle/>
          <a:p>
            <a:fld id="{8CD8978C-6D9F-4FEB-8971-C366BE2BA974}" type="slidenum">
              <a:rPr lang="en-GB" smtClean="0"/>
              <a:t>12</a:t>
            </a:fld>
            <a:endParaRPr lang="en-GB"/>
          </a:p>
        </p:txBody>
      </p:sp>
    </p:spTree>
    <p:extLst>
      <p:ext uri="{BB962C8B-B14F-4D97-AF65-F5344CB8AC3E}">
        <p14:creationId xmlns:p14="http://schemas.microsoft.com/office/powerpoint/2010/main" val="327569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FA8E2-C6D0-E023-8C63-2411D47B4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28A4F7-CB48-6D60-BB10-C818A3DD88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A05735-0070-250D-4DCB-4627069C937A}"/>
              </a:ext>
            </a:extLst>
          </p:cNvPr>
          <p:cNvSpPr>
            <a:spLocks noGrp="1"/>
          </p:cNvSpPr>
          <p:nvPr>
            <p:ph type="body" idx="1"/>
          </p:nvPr>
        </p:nvSpPr>
        <p:spPr/>
        <p:txBody>
          <a:bodyPr/>
          <a:lstStyle/>
          <a:p>
            <a:r>
              <a:rPr lang="en-GB" b="1" dirty="0"/>
              <a:t>We can have a short development cycle because of the low poly art style and relatively simple game loop.</a:t>
            </a:r>
          </a:p>
          <a:p>
            <a:endParaRPr lang="en-GB" b="1" dirty="0"/>
          </a:p>
          <a:p>
            <a:r>
              <a:rPr lang="en-GB" b="1" dirty="0"/>
              <a:t>A lot of the game is reused often, which is frequently the case in idle games, and makes development much easier.</a:t>
            </a:r>
            <a:br>
              <a:rPr lang="en-GB" b="1" dirty="0"/>
            </a:br>
            <a:br>
              <a:rPr lang="en-GB" b="1" dirty="0"/>
            </a:br>
            <a:r>
              <a:rPr lang="en-GB" b="1" dirty="0"/>
              <a:t>Beyond 2026 – depending on the performance of the game there is plenty of scope to do updates post-release, which would increase retention greatly.</a:t>
            </a:r>
            <a:endParaRPr lang="en-GB" dirty="0"/>
          </a:p>
        </p:txBody>
      </p:sp>
      <p:sp>
        <p:nvSpPr>
          <p:cNvPr id="4" name="Slide Number Placeholder 3">
            <a:extLst>
              <a:ext uri="{FF2B5EF4-FFF2-40B4-BE49-F238E27FC236}">
                <a16:creationId xmlns:a16="http://schemas.microsoft.com/office/drawing/2014/main" id="{8508C5EC-AC38-3C3C-8C38-4D62036DA7E0}"/>
              </a:ext>
            </a:extLst>
          </p:cNvPr>
          <p:cNvSpPr>
            <a:spLocks noGrp="1"/>
          </p:cNvSpPr>
          <p:nvPr>
            <p:ph type="sldNum" sz="quarter" idx="5"/>
          </p:nvPr>
        </p:nvSpPr>
        <p:spPr/>
        <p:txBody>
          <a:bodyPr/>
          <a:lstStyle/>
          <a:p>
            <a:fld id="{8CD8978C-6D9F-4FEB-8971-C366BE2BA974}" type="slidenum">
              <a:rPr lang="en-GB" smtClean="0"/>
              <a:t>13</a:t>
            </a:fld>
            <a:endParaRPr lang="en-GB"/>
          </a:p>
        </p:txBody>
      </p:sp>
    </p:spTree>
    <p:extLst>
      <p:ext uri="{BB962C8B-B14F-4D97-AF65-F5344CB8AC3E}">
        <p14:creationId xmlns:p14="http://schemas.microsoft.com/office/powerpoint/2010/main" val="1632781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D0B33-4084-B26C-8C17-2A39D2488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9FE1B-9C45-71D8-1139-733190C18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274DA1-F647-7339-F371-4E4CD28C926C}"/>
              </a:ext>
            </a:extLst>
          </p:cNvPr>
          <p:cNvSpPr>
            <a:spLocks noGrp="1"/>
          </p:cNvSpPr>
          <p:nvPr>
            <p:ph type="body" idx="1"/>
          </p:nvPr>
        </p:nvSpPr>
        <p:spPr/>
        <p:txBody>
          <a:bodyPr/>
          <a:lstStyle/>
          <a:p>
            <a:r>
              <a:rPr lang="en-GB" b="1" dirty="0"/>
              <a:t>Idle games have a reputation for having very high retention curves, for example one of the most famous idle games, Cookie Clicker.</a:t>
            </a:r>
          </a:p>
          <a:p>
            <a:endParaRPr lang="en-GB" b="1" dirty="0"/>
          </a:p>
          <a:p>
            <a:r>
              <a:rPr lang="en-GB" b="1" dirty="0"/>
              <a:t>Even though our growth is expected to slowly drop off after about 1 year in, we predict that we will be able to retain a large portion of our userbase for an extremely long time, especially with supplementary post-release updates.</a:t>
            </a:r>
          </a:p>
          <a:p>
            <a:endParaRPr lang="en-GB" b="1" dirty="0"/>
          </a:p>
          <a:p>
            <a:r>
              <a:rPr lang="en-GB" b="1" dirty="0"/>
              <a:t>Opportunity to add extra monetisation in updates afterwards</a:t>
            </a:r>
            <a:endParaRPr lang="en-GB" dirty="0"/>
          </a:p>
        </p:txBody>
      </p:sp>
      <p:sp>
        <p:nvSpPr>
          <p:cNvPr id="4" name="Slide Number Placeholder 3">
            <a:extLst>
              <a:ext uri="{FF2B5EF4-FFF2-40B4-BE49-F238E27FC236}">
                <a16:creationId xmlns:a16="http://schemas.microsoft.com/office/drawing/2014/main" id="{5A5DCDBD-F6F6-215B-C0EB-422CD77CEE68}"/>
              </a:ext>
            </a:extLst>
          </p:cNvPr>
          <p:cNvSpPr>
            <a:spLocks noGrp="1"/>
          </p:cNvSpPr>
          <p:nvPr>
            <p:ph type="sldNum" sz="quarter" idx="5"/>
          </p:nvPr>
        </p:nvSpPr>
        <p:spPr/>
        <p:txBody>
          <a:bodyPr/>
          <a:lstStyle/>
          <a:p>
            <a:fld id="{8CD8978C-6D9F-4FEB-8971-C366BE2BA974}" type="slidenum">
              <a:rPr lang="en-GB" smtClean="0"/>
              <a:t>14</a:t>
            </a:fld>
            <a:endParaRPr lang="en-GB"/>
          </a:p>
        </p:txBody>
      </p:sp>
    </p:spTree>
    <p:extLst>
      <p:ext uri="{BB962C8B-B14F-4D97-AF65-F5344CB8AC3E}">
        <p14:creationId xmlns:p14="http://schemas.microsoft.com/office/powerpoint/2010/main" val="2312041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D8EEE-095A-CC10-40E7-8CBA1D4E5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57A54-B977-CC4C-C2FB-6CB3F6312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DA0A9-875F-416D-3597-D438E7CC239A}"/>
              </a:ext>
            </a:extLst>
          </p:cNvPr>
          <p:cNvSpPr>
            <a:spLocks noGrp="1"/>
          </p:cNvSpPr>
          <p:nvPr>
            <p:ph type="body" idx="1"/>
          </p:nvPr>
        </p:nvSpPr>
        <p:spPr/>
        <p:txBody>
          <a:bodyPr/>
          <a:lstStyle/>
          <a:p>
            <a:r>
              <a:rPr lang="en-GB" b="1" dirty="0"/>
              <a:t>The Tower by Tech Tree limited has been undertaking a huge online marketing campaign with targeted, casual, relatable ads showing off the satisfying gameplay.</a:t>
            </a:r>
            <a:br>
              <a:rPr lang="en-GB" b="1" dirty="0"/>
            </a:br>
            <a:br>
              <a:rPr lang="en-GB" b="1" dirty="0"/>
            </a:br>
            <a:r>
              <a:rPr lang="en-GB" b="1" dirty="0"/>
              <a:t>We would hope to do something similar</a:t>
            </a:r>
          </a:p>
          <a:p>
            <a:endParaRPr lang="en-GB" b="1" dirty="0"/>
          </a:p>
          <a:p>
            <a:r>
              <a:rPr lang="en-GB" b="1" dirty="0"/>
              <a:t>Creating a community is a lot of work but is worth it because it encourages people to discuss the game</a:t>
            </a:r>
          </a:p>
          <a:p>
            <a:endParaRPr lang="en-GB" b="1" dirty="0"/>
          </a:p>
          <a:p>
            <a:r>
              <a:rPr lang="en-GB" b="1" dirty="0"/>
              <a:t>We can have a share button in the game for </a:t>
            </a:r>
            <a:r>
              <a:rPr lang="en-GB" b="1" dirty="0" err="1"/>
              <a:t>highscores</a:t>
            </a:r>
            <a:r>
              <a:rPr lang="en-GB" b="1" dirty="0"/>
              <a:t>, people can share their achievements on social media</a:t>
            </a:r>
            <a:endParaRPr lang="en-GB" dirty="0"/>
          </a:p>
        </p:txBody>
      </p:sp>
      <p:sp>
        <p:nvSpPr>
          <p:cNvPr id="4" name="Slide Number Placeholder 3">
            <a:extLst>
              <a:ext uri="{FF2B5EF4-FFF2-40B4-BE49-F238E27FC236}">
                <a16:creationId xmlns:a16="http://schemas.microsoft.com/office/drawing/2014/main" id="{DBBCF552-27DB-90E4-F093-FC623F67029A}"/>
              </a:ext>
            </a:extLst>
          </p:cNvPr>
          <p:cNvSpPr>
            <a:spLocks noGrp="1"/>
          </p:cNvSpPr>
          <p:nvPr>
            <p:ph type="sldNum" sz="quarter" idx="5"/>
          </p:nvPr>
        </p:nvSpPr>
        <p:spPr/>
        <p:txBody>
          <a:bodyPr/>
          <a:lstStyle/>
          <a:p>
            <a:fld id="{8CD8978C-6D9F-4FEB-8971-C366BE2BA974}" type="slidenum">
              <a:rPr lang="en-GB" smtClean="0"/>
              <a:t>15</a:t>
            </a:fld>
            <a:endParaRPr lang="en-GB"/>
          </a:p>
        </p:txBody>
      </p:sp>
    </p:spTree>
    <p:extLst>
      <p:ext uri="{BB962C8B-B14F-4D97-AF65-F5344CB8AC3E}">
        <p14:creationId xmlns:p14="http://schemas.microsoft.com/office/powerpoint/2010/main" val="3617415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9D2DE-38F3-CFA7-0CCC-5C325D9DF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54CFF-8CF9-5005-8136-0F7A5780AF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CC266B-CDFD-773F-9DE5-9E8113AA2045}"/>
              </a:ext>
            </a:extLst>
          </p:cNvPr>
          <p:cNvSpPr>
            <a:spLocks noGrp="1"/>
          </p:cNvSpPr>
          <p:nvPr>
            <p:ph type="body" idx="1"/>
          </p:nvPr>
        </p:nvSpPr>
        <p:spPr/>
        <p:txBody>
          <a:bodyPr/>
          <a:lstStyle/>
          <a:p>
            <a:r>
              <a:rPr lang="en-GB" b="1" dirty="0"/>
              <a:t>The main cost will be on marketing as the scope of the game itself is relatively small and thus doesn’t require too many funds.</a:t>
            </a:r>
          </a:p>
          <a:p>
            <a:endParaRPr lang="en-GB" b="1" dirty="0"/>
          </a:p>
          <a:p>
            <a:r>
              <a:rPr lang="en-GB" b="1" dirty="0"/>
              <a:t>Its important to get the game localised so that as many people as possible can enjoy it all over the world</a:t>
            </a:r>
          </a:p>
          <a:p>
            <a:endParaRPr lang="en-GB" b="1" dirty="0"/>
          </a:p>
          <a:p>
            <a:r>
              <a:rPr lang="en-GB" b="1" dirty="0"/>
              <a:t>We don’t need many artists due to the simple, colourful art style</a:t>
            </a:r>
          </a:p>
          <a:p>
            <a:endParaRPr lang="en-GB" b="1" dirty="0"/>
          </a:p>
          <a:p>
            <a:r>
              <a:rPr lang="en-GB" b="1" dirty="0"/>
              <a:t>We plan to release the game on both Android and iOS for the biggest audience possible</a:t>
            </a:r>
          </a:p>
          <a:p>
            <a:endParaRPr lang="en-GB" b="1" dirty="0"/>
          </a:p>
          <a:p>
            <a:r>
              <a:rPr lang="en-GB" b="1" dirty="0"/>
              <a:t>We predict that given our monetisation strategies we can make on average £10 per user, which will mean the game will bring in £3,500,000 overall</a:t>
            </a:r>
          </a:p>
        </p:txBody>
      </p:sp>
      <p:sp>
        <p:nvSpPr>
          <p:cNvPr id="4" name="Slide Number Placeholder 3">
            <a:extLst>
              <a:ext uri="{FF2B5EF4-FFF2-40B4-BE49-F238E27FC236}">
                <a16:creationId xmlns:a16="http://schemas.microsoft.com/office/drawing/2014/main" id="{B608E746-F417-665F-9B32-A1DFEF10DA39}"/>
              </a:ext>
            </a:extLst>
          </p:cNvPr>
          <p:cNvSpPr>
            <a:spLocks noGrp="1"/>
          </p:cNvSpPr>
          <p:nvPr>
            <p:ph type="sldNum" sz="quarter" idx="5"/>
          </p:nvPr>
        </p:nvSpPr>
        <p:spPr/>
        <p:txBody>
          <a:bodyPr/>
          <a:lstStyle/>
          <a:p>
            <a:fld id="{8CD8978C-6D9F-4FEB-8971-C366BE2BA974}" type="slidenum">
              <a:rPr lang="en-GB" smtClean="0"/>
              <a:t>16</a:t>
            </a:fld>
            <a:endParaRPr lang="en-GB"/>
          </a:p>
        </p:txBody>
      </p:sp>
    </p:spTree>
    <p:extLst>
      <p:ext uri="{BB962C8B-B14F-4D97-AF65-F5344CB8AC3E}">
        <p14:creationId xmlns:p14="http://schemas.microsoft.com/office/powerpoint/2010/main" val="2332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10B42-A7CC-F0AB-112E-C88220C1F1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C70ADE-7B37-7567-EFF0-7874D02A80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4C85B-5754-8541-60AD-A8282F5091D9}"/>
              </a:ext>
            </a:extLst>
          </p:cNvPr>
          <p:cNvSpPr>
            <a:spLocks noGrp="1"/>
          </p:cNvSpPr>
          <p:nvPr>
            <p:ph type="body" idx="1"/>
          </p:nvPr>
        </p:nvSpPr>
        <p:spPr/>
        <p:txBody>
          <a:bodyPr/>
          <a:lstStyle/>
          <a:p>
            <a:r>
              <a:rPr lang="en-GB" b="1" dirty="0"/>
              <a:t>Players will also be able to purchase special décor and skins for their towers which will increase the work on our artists a bit but the reward is greatly increased scope for monetisation</a:t>
            </a:r>
          </a:p>
          <a:p>
            <a:endParaRPr lang="en-GB" b="1" dirty="0"/>
          </a:p>
          <a:p>
            <a:r>
              <a:rPr lang="en-GB" b="1" dirty="0" err="1"/>
              <a:t>Mäkinen</a:t>
            </a:r>
            <a:r>
              <a:rPr lang="en-GB" b="1" dirty="0"/>
              <a:t>, J. (2022). </a:t>
            </a:r>
            <a:r>
              <a:rPr lang="en-GB" b="1" i="1" dirty="0"/>
              <a:t>Creating a Monetization Model for a Free-to-play Mobile Game</a:t>
            </a:r>
            <a:r>
              <a:rPr lang="en-GB" b="1" dirty="0"/>
              <a:t>.</a:t>
            </a:r>
          </a:p>
          <a:p>
            <a:r>
              <a:rPr lang="en-GB" b="1" dirty="0" err="1"/>
              <a:t>Sorvari</a:t>
            </a:r>
            <a:r>
              <a:rPr lang="en-GB" b="1" dirty="0"/>
              <a:t>, T. (2018). </a:t>
            </a:r>
            <a:r>
              <a:rPr lang="en-GB" b="1" i="1" dirty="0"/>
              <a:t>Retention and Monetization Features in Free-to-Play Games</a:t>
            </a:r>
            <a:r>
              <a:rPr lang="en-GB" b="1" dirty="0"/>
              <a:t>.</a:t>
            </a:r>
          </a:p>
          <a:p>
            <a:r>
              <a:rPr lang="en-GB" b="1" dirty="0" err="1"/>
              <a:t>Ascarza</a:t>
            </a:r>
            <a:r>
              <a:rPr lang="en-GB" b="1" dirty="0"/>
              <a:t>, E., Netzer, O., &amp; Runge, J. (2023). </a:t>
            </a:r>
            <a:r>
              <a:rPr lang="en-GB" b="1" i="1" dirty="0"/>
              <a:t>Personalized Game Design for Improved Monetization</a:t>
            </a:r>
            <a:r>
              <a:rPr lang="en-GB" b="1" dirty="0"/>
              <a:t>. SSRN</a:t>
            </a:r>
          </a:p>
        </p:txBody>
      </p:sp>
      <p:sp>
        <p:nvSpPr>
          <p:cNvPr id="4" name="Slide Number Placeholder 3">
            <a:extLst>
              <a:ext uri="{FF2B5EF4-FFF2-40B4-BE49-F238E27FC236}">
                <a16:creationId xmlns:a16="http://schemas.microsoft.com/office/drawing/2014/main" id="{F9D57A93-07A1-A68C-0F30-0B7D5C698654}"/>
              </a:ext>
            </a:extLst>
          </p:cNvPr>
          <p:cNvSpPr>
            <a:spLocks noGrp="1"/>
          </p:cNvSpPr>
          <p:nvPr>
            <p:ph type="sldNum" sz="quarter" idx="5"/>
          </p:nvPr>
        </p:nvSpPr>
        <p:spPr/>
        <p:txBody>
          <a:bodyPr/>
          <a:lstStyle/>
          <a:p>
            <a:fld id="{8CD8978C-6D9F-4FEB-8971-C366BE2BA974}" type="slidenum">
              <a:rPr lang="en-GB" smtClean="0"/>
              <a:t>17</a:t>
            </a:fld>
            <a:endParaRPr lang="en-GB"/>
          </a:p>
        </p:txBody>
      </p:sp>
    </p:spTree>
    <p:extLst>
      <p:ext uri="{BB962C8B-B14F-4D97-AF65-F5344CB8AC3E}">
        <p14:creationId xmlns:p14="http://schemas.microsoft.com/office/powerpoint/2010/main" val="3154731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5F5EF-F5EB-2384-70B5-4C4E87A32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E5087-CE48-CFD5-148B-7513988A88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7AFCB-F475-8EE8-5F6B-93FC2B26A758}"/>
              </a:ext>
            </a:extLst>
          </p:cNvPr>
          <p:cNvSpPr>
            <a:spLocks noGrp="1"/>
          </p:cNvSpPr>
          <p:nvPr>
            <p:ph type="body" idx="1"/>
          </p:nvPr>
        </p:nvSpPr>
        <p:spPr/>
        <p:txBody>
          <a:bodyPr/>
          <a:lstStyle/>
          <a:p>
            <a:r>
              <a:rPr lang="en-GB" b="1" dirty="0"/>
              <a:t>The player will occasionally receive notifications. We don’t want to harass them or make them irritated at the game, and the punishment for not engaging with these notifications will be very minor.</a:t>
            </a:r>
          </a:p>
          <a:p>
            <a:endParaRPr lang="en-GB" b="1" dirty="0"/>
          </a:p>
          <a:p>
            <a:r>
              <a:rPr lang="en-GB" b="1" dirty="0"/>
              <a:t>Player gets notifications for buildings being completed, boss waves approaching, if their </a:t>
            </a:r>
            <a:r>
              <a:rPr lang="en-GB" b="1" dirty="0" err="1"/>
              <a:t>highscores</a:t>
            </a:r>
            <a:r>
              <a:rPr lang="en-GB" b="1" dirty="0"/>
              <a:t> are beaten, and more</a:t>
            </a:r>
            <a:endParaRPr lang="en-GB" dirty="0"/>
          </a:p>
        </p:txBody>
      </p:sp>
      <p:sp>
        <p:nvSpPr>
          <p:cNvPr id="4" name="Slide Number Placeholder 3">
            <a:extLst>
              <a:ext uri="{FF2B5EF4-FFF2-40B4-BE49-F238E27FC236}">
                <a16:creationId xmlns:a16="http://schemas.microsoft.com/office/drawing/2014/main" id="{EA2D5D30-A22F-1F0B-408E-B9B0E6E2A766}"/>
              </a:ext>
            </a:extLst>
          </p:cNvPr>
          <p:cNvSpPr>
            <a:spLocks noGrp="1"/>
          </p:cNvSpPr>
          <p:nvPr>
            <p:ph type="sldNum" sz="quarter" idx="5"/>
          </p:nvPr>
        </p:nvSpPr>
        <p:spPr/>
        <p:txBody>
          <a:bodyPr/>
          <a:lstStyle/>
          <a:p>
            <a:fld id="{8CD8978C-6D9F-4FEB-8971-C366BE2BA974}" type="slidenum">
              <a:rPr lang="en-GB" smtClean="0"/>
              <a:t>18</a:t>
            </a:fld>
            <a:endParaRPr lang="en-GB"/>
          </a:p>
        </p:txBody>
      </p:sp>
    </p:spTree>
    <p:extLst>
      <p:ext uri="{BB962C8B-B14F-4D97-AF65-F5344CB8AC3E}">
        <p14:creationId xmlns:p14="http://schemas.microsoft.com/office/powerpoint/2010/main" val="1888183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D2B3C-69A1-1E7B-0AEA-04CF8DE7E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4FF86D-6E22-74BA-B5AF-F58325C0DC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1D9DC4-2AD6-80AB-4D9F-4905FF52698B}"/>
              </a:ext>
            </a:extLst>
          </p:cNvPr>
          <p:cNvSpPr>
            <a:spLocks noGrp="1"/>
          </p:cNvSpPr>
          <p:nvPr>
            <p:ph type="body" idx="1"/>
          </p:nvPr>
        </p:nvSpPr>
        <p:spPr/>
        <p:txBody>
          <a:bodyPr/>
          <a:lstStyle/>
          <a:p>
            <a:r>
              <a:rPr lang="en-GB" b="1" dirty="0"/>
              <a:t>Thank you for listening. I hope you agree that Towerland is a promising project with a bright financial future and a solid team behind it. Please feel free to ask any questions.</a:t>
            </a:r>
          </a:p>
        </p:txBody>
      </p:sp>
      <p:sp>
        <p:nvSpPr>
          <p:cNvPr id="4" name="Slide Number Placeholder 3">
            <a:extLst>
              <a:ext uri="{FF2B5EF4-FFF2-40B4-BE49-F238E27FC236}">
                <a16:creationId xmlns:a16="http://schemas.microsoft.com/office/drawing/2014/main" id="{7EBB6F66-26A9-23E9-59B4-10EA27C83EC7}"/>
              </a:ext>
            </a:extLst>
          </p:cNvPr>
          <p:cNvSpPr>
            <a:spLocks noGrp="1"/>
          </p:cNvSpPr>
          <p:nvPr>
            <p:ph type="sldNum" sz="quarter" idx="5"/>
          </p:nvPr>
        </p:nvSpPr>
        <p:spPr/>
        <p:txBody>
          <a:bodyPr/>
          <a:lstStyle/>
          <a:p>
            <a:fld id="{8CD8978C-6D9F-4FEB-8971-C366BE2BA974}" type="slidenum">
              <a:rPr lang="en-GB" smtClean="0"/>
              <a:t>19</a:t>
            </a:fld>
            <a:endParaRPr lang="en-GB"/>
          </a:p>
        </p:txBody>
      </p:sp>
    </p:spTree>
    <p:extLst>
      <p:ext uri="{BB962C8B-B14F-4D97-AF65-F5344CB8AC3E}">
        <p14:creationId xmlns:p14="http://schemas.microsoft.com/office/powerpoint/2010/main" val="1976938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4DC6F-EB51-4059-65B0-C2602C75EC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AED07-148E-3884-1049-C86705C891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376DD-A9E6-4D09-AB4B-F69B26AD6F12}"/>
              </a:ext>
            </a:extLst>
          </p:cNvPr>
          <p:cNvSpPr>
            <a:spLocks noGrp="1"/>
          </p:cNvSpPr>
          <p:nvPr>
            <p:ph type="body" idx="1"/>
          </p:nvPr>
        </p:nvSpPr>
        <p:spPr/>
        <p:txBody>
          <a:bodyPr/>
          <a:lstStyle/>
          <a:p>
            <a:r>
              <a:rPr lang="en-GB" b="1" dirty="0"/>
              <a:t>Let me tell you a bit about the company behind </a:t>
            </a:r>
            <a:r>
              <a:rPr lang="en-GB" b="1" i="1" dirty="0"/>
              <a:t>Towerland</a:t>
            </a:r>
            <a:r>
              <a:rPr lang="en-GB" b="1" dirty="0"/>
              <a:t>, TowerStart Games.</a:t>
            </a:r>
          </a:p>
          <a:p>
            <a:endParaRPr lang="en-GB" b="1" dirty="0"/>
          </a:p>
          <a:p>
            <a:r>
              <a:rPr lang="en-GB" b="1" dirty="0"/>
              <a:t>We were founded in 2020 with a mission: to create innovative and engaging mobile games that stand out in the crowded marketplace. </a:t>
            </a:r>
          </a:p>
          <a:p>
            <a:endParaRPr lang="en-GB" b="1" dirty="0"/>
          </a:p>
          <a:p>
            <a:r>
              <a:rPr lang="en-GB" b="1" dirty="0"/>
              <a:t>Woodland defence was also a tower defence so shows we have relevant experience</a:t>
            </a:r>
            <a:br>
              <a:rPr lang="en-GB" b="1" dirty="0"/>
            </a:br>
            <a:endParaRPr lang="en-GB" b="1" dirty="0"/>
          </a:p>
          <a:p>
            <a:r>
              <a:rPr lang="en-GB" b="1" dirty="0"/>
              <a:t>Our small, tight-knit team has a lot of pedigree behind it. Each of our team members brings years of experience in game design, art, and mobile development, meaning we are equipped to deliver high-quality games.</a:t>
            </a:r>
          </a:p>
          <a:p>
            <a:endParaRPr lang="en-GB" b="1" dirty="0"/>
          </a:p>
          <a:p>
            <a:r>
              <a:rPr lang="en-GB" b="1" dirty="0"/>
              <a:t>We’re based in Brighton, one of the UK’s key hubs for mobile gaming. Allows us to stay connected with industry trends and talent, ensuring we’re always at the forefront of innovation.</a:t>
            </a:r>
          </a:p>
          <a:p>
            <a:endParaRPr lang="en-GB" b="1" dirty="0"/>
          </a:p>
          <a:p>
            <a:r>
              <a:rPr lang="en-GB" b="1" dirty="0"/>
              <a:t>With our proven track record and expertise, we’re confident that TowerStart Games is the perfect team to bring </a:t>
            </a:r>
            <a:r>
              <a:rPr lang="en-GB" b="1" i="1" dirty="0"/>
              <a:t>Towerland</a:t>
            </a:r>
            <a:r>
              <a:rPr lang="en-GB" b="1" dirty="0"/>
              <a:t> to life.</a:t>
            </a:r>
          </a:p>
          <a:p>
            <a:br>
              <a:rPr lang="en-GB" b="1" dirty="0"/>
            </a:br>
            <a:br>
              <a:rPr lang="en-GB" b="1" dirty="0"/>
            </a:br>
            <a:r>
              <a:rPr lang="en-GB" b="1" dirty="0"/>
              <a:t>People images from https://www.thispersondoesnotexist.com/</a:t>
            </a:r>
          </a:p>
        </p:txBody>
      </p:sp>
      <p:sp>
        <p:nvSpPr>
          <p:cNvPr id="4" name="Slide Number Placeholder 3">
            <a:extLst>
              <a:ext uri="{FF2B5EF4-FFF2-40B4-BE49-F238E27FC236}">
                <a16:creationId xmlns:a16="http://schemas.microsoft.com/office/drawing/2014/main" id="{AD3B86A8-8ED4-3E5A-AAB7-EEE3A3810709}"/>
              </a:ext>
            </a:extLst>
          </p:cNvPr>
          <p:cNvSpPr>
            <a:spLocks noGrp="1"/>
          </p:cNvSpPr>
          <p:nvPr>
            <p:ph type="sldNum" sz="quarter" idx="5"/>
          </p:nvPr>
        </p:nvSpPr>
        <p:spPr/>
        <p:txBody>
          <a:bodyPr/>
          <a:lstStyle/>
          <a:p>
            <a:fld id="{8CD8978C-6D9F-4FEB-8971-C366BE2BA974}" type="slidenum">
              <a:rPr lang="en-GB" smtClean="0"/>
              <a:t>2</a:t>
            </a:fld>
            <a:endParaRPr lang="en-GB"/>
          </a:p>
        </p:txBody>
      </p:sp>
    </p:spTree>
    <p:extLst>
      <p:ext uri="{BB962C8B-B14F-4D97-AF65-F5344CB8AC3E}">
        <p14:creationId xmlns:p14="http://schemas.microsoft.com/office/powerpoint/2010/main" val="4096527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Here is my sell sheet created for Towerland, by TowerStart Games.</a:t>
            </a:r>
          </a:p>
        </p:txBody>
      </p:sp>
      <p:sp>
        <p:nvSpPr>
          <p:cNvPr id="4" name="Slide Number Placeholder 3"/>
          <p:cNvSpPr>
            <a:spLocks noGrp="1"/>
          </p:cNvSpPr>
          <p:nvPr>
            <p:ph type="sldNum" sz="quarter" idx="5"/>
          </p:nvPr>
        </p:nvSpPr>
        <p:spPr/>
        <p:txBody>
          <a:bodyPr/>
          <a:lstStyle/>
          <a:p>
            <a:fld id="{8CD8978C-6D9F-4FEB-8971-C366BE2BA974}" type="slidenum">
              <a:rPr lang="en-GB" smtClean="0"/>
              <a:t>20</a:t>
            </a:fld>
            <a:endParaRPr lang="en-GB"/>
          </a:p>
        </p:txBody>
      </p:sp>
    </p:spTree>
    <p:extLst>
      <p:ext uri="{BB962C8B-B14F-4D97-AF65-F5344CB8AC3E}">
        <p14:creationId xmlns:p14="http://schemas.microsoft.com/office/powerpoint/2010/main" val="700472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B848C-AA51-0CD7-9E15-E5A5070E5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C5AEC-2758-D845-034B-76347C718E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478D29-6226-F214-9B35-51E0C921919F}"/>
              </a:ext>
            </a:extLst>
          </p:cNvPr>
          <p:cNvSpPr>
            <a:spLocks noGrp="1"/>
          </p:cNvSpPr>
          <p:nvPr>
            <p:ph type="body" idx="1"/>
          </p:nvPr>
        </p:nvSpPr>
        <p:spPr/>
        <p:txBody>
          <a:bodyPr/>
          <a:lstStyle/>
          <a:p>
            <a:r>
              <a:rPr lang="en-GB" b="1" dirty="0"/>
              <a:t>Elevator pitch:</a:t>
            </a:r>
          </a:p>
          <a:p>
            <a:endParaRPr lang="en-GB" b="1" dirty="0"/>
          </a:p>
          <a:p>
            <a:r>
              <a:rPr lang="en-GB" b="1" dirty="0"/>
              <a:t>Towerland is a low-poly endless idle tower defence game where players build and upgrade towers,</a:t>
            </a:r>
          </a:p>
          <a:p>
            <a:endParaRPr lang="en-GB" b="1" dirty="0"/>
          </a:p>
          <a:p>
            <a:r>
              <a:rPr lang="en-GB" b="1" dirty="0"/>
              <a:t>and shoot endless waves of invaders both automatically and manually, and expand territory.</a:t>
            </a:r>
          </a:p>
          <a:p>
            <a:endParaRPr lang="en-GB" b="1" dirty="0"/>
          </a:p>
          <a:p>
            <a:r>
              <a:rPr lang="en-GB" b="1" dirty="0"/>
              <a:t>They build towers and troops with skippable wait times via ads or purchases.</a:t>
            </a:r>
            <a:endParaRPr lang="en-GB" dirty="0"/>
          </a:p>
        </p:txBody>
      </p:sp>
      <p:sp>
        <p:nvSpPr>
          <p:cNvPr id="4" name="Slide Number Placeholder 3">
            <a:extLst>
              <a:ext uri="{FF2B5EF4-FFF2-40B4-BE49-F238E27FC236}">
                <a16:creationId xmlns:a16="http://schemas.microsoft.com/office/drawing/2014/main" id="{5F6623ED-94C1-71A1-8984-C4533816D05D}"/>
              </a:ext>
            </a:extLst>
          </p:cNvPr>
          <p:cNvSpPr>
            <a:spLocks noGrp="1"/>
          </p:cNvSpPr>
          <p:nvPr>
            <p:ph type="sldNum" sz="quarter" idx="5"/>
          </p:nvPr>
        </p:nvSpPr>
        <p:spPr/>
        <p:txBody>
          <a:bodyPr/>
          <a:lstStyle/>
          <a:p>
            <a:fld id="{8CD8978C-6D9F-4FEB-8971-C366BE2BA974}" type="slidenum">
              <a:rPr lang="en-GB" smtClean="0"/>
              <a:t>3</a:t>
            </a:fld>
            <a:endParaRPr lang="en-GB"/>
          </a:p>
        </p:txBody>
      </p:sp>
    </p:spTree>
    <p:extLst>
      <p:ext uri="{BB962C8B-B14F-4D97-AF65-F5344CB8AC3E}">
        <p14:creationId xmlns:p14="http://schemas.microsoft.com/office/powerpoint/2010/main" val="380574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B48A8-4AE4-7B84-E3FE-E77795469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7B9CE-A444-5A97-4334-2686888F2C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78987-20D1-CF0B-EEA8-3D118F62796F}"/>
              </a:ext>
            </a:extLst>
          </p:cNvPr>
          <p:cNvSpPr>
            <a:spLocks noGrp="1"/>
          </p:cNvSpPr>
          <p:nvPr>
            <p:ph type="body" idx="1"/>
          </p:nvPr>
        </p:nvSpPr>
        <p:spPr/>
        <p:txBody>
          <a:bodyPr/>
          <a:lstStyle/>
          <a:p>
            <a:r>
              <a:rPr lang="en-GB" b="1" dirty="0"/>
              <a:t>Base Design:</a:t>
            </a:r>
          </a:p>
          <a:p>
            <a:endParaRPr lang="en-GB" b="1" dirty="0"/>
          </a:p>
          <a:p>
            <a:r>
              <a:rPr lang="en-GB" b="1" dirty="0"/>
              <a:t>Players can place, upgrade, and decorate buildings with fun and aesthetic low poly assets.</a:t>
            </a:r>
          </a:p>
          <a:p>
            <a:endParaRPr lang="en-GB" b="1" dirty="0"/>
          </a:p>
          <a:p>
            <a:endParaRPr lang="en-GB" b="1" dirty="0"/>
          </a:p>
          <a:p>
            <a:r>
              <a:rPr lang="en-GB" b="1" dirty="0"/>
              <a:t>Manual Mode:</a:t>
            </a:r>
          </a:p>
          <a:p>
            <a:endParaRPr lang="en-GB" b="1" dirty="0"/>
          </a:p>
          <a:p>
            <a:r>
              <a:rPr lang="en-GB" b="1" dirty="0"/>
              <a:t>Players may still have time to kill and want to engage with the game even while they are waiting for the timers associated with building and upgrading structures and towers.</a:t>
            </a:r>
            <a:br>
              <a:rPr lang="en-GB" b="1" dirty="0"/>
            </a:br>
            <a:r>
              <a:rPr lang="en-GB" b="1" dirty="0"/>
              <a:t>Players can take control of any tower in the game and each has a unique feel.</a:t>
            </a:r>
          </a:p>
          <a:p>
            <a:r>
              <a:rPr lang="en-GB" b="1" dirty="0"/>
              <a:t>Players gain extra rewards in this mode but it is not required that they play it.</a:t>
            </a:r>
          </a:p>
          <a:p>
            <a:endParaRPr lang="en-GB" b="1" dirty="0"/>
          </a:p>
          <a:p>
            <a:endParaRPr lang="en-GB" b="1" dirty="0"/>
          </a:p>
          <a:p>
            <a:r>
              <a:rPr lang="en-GB" b="1" dirty="0"/>
              <a:t>Idle Gameplay:</a:t>
            </a:r>
          </a:p>
          <a:p>
            <a:endParaRPr lang="en-GB" b="1" dirty="0"/>
          </a:p>
          <a:p>
            <a:r>
              <a:rPr lang="en-GB" b="1" dirty="0"/>
              <a:t>Towerland will feature a satisfying sense of improvement and progression over time, as it crucial to idle games.</a:t>
            </a:r>
          </a:p>
          <a:p>
            <a:r>
              <a:rPr lang="en-GB" b="1" dirty="0"/>
              <a:t>Players are expected to make at least 50% of their progress while idle</a:t>
            </a:r>
          </a:p>
        </p:txBody>
      </p:sp>
      <p:sp>
        <p:nvSpPr>
          <p:cNvPr id="4" name="Slide Number Placeholder 3">
            <a:extLst>
              <a:ext uri="{FF2B5EF4-FFF2-40B4-BE49-F238E27FC236}">
                <a16:creationId xmlns:a16="http://schemas.microsoft.com/office/drawing/2014/main" id="{FF8140B6-7D5C-132F-3C2F-1E16B052188E}"/>
              </a:ext>
            </a:extLst>
          </p:cNvPr>
          <p:cNvSpPr>
            <a:spLocks noGrp="1"/>
          </p:cNvSpPr>
          <p:nvPr>
            <p:ph type="sldNum" sz="quarter" idx="5"/>
          </p:nvPr>
        </p:nvSpPr>
        <p:spPr/>
        <p:txBody>
          <a:bodyPr/>
          <a:lstStyle/>
          <a:p>
            <a:fld id="{8CD8978C-6D9F-4FEB-8971-C366BE2BA974}" type="slidenum">
              <a:rPr lang="en-GB" smtClean="0"/>
              <a:t>4</a:t>
            </a:fld>
            <a:endParaRPr lang="en-GB"/>
          </a:p>
        </p:txBody>
      </p:sp>
    </p:spTree>
    <p:extLst>
      <p:ext uri="{BB962C8B-B14F-4D97-AF65-F5344CB8AC3E}">
        <p14:creationId xmlns:p14="http://schemas.microsoft.com/office/powerpoint/2010/main" val="385607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A087D-BCF5-90F1-E18B-F05E9AB3D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080E7-0A03-D056-BBFE-9D742988EF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18D19C-6CDE-A8C2-BDC1-877D0BAFE5B7}"/>
              </a:ext>
            </a:extLst>
          </p:cNvPr>
          <p:cNvSpPr>
            <a:spLocks noGrp="1"/>
          </p:cNvSpPr>
          <p:nvPr>
            <p:ph type="body" idx="1"/>
          </p:nvPr>
        </p:nvSpPr>
        <p:spPr/>
        <p:txBody>
          <a:bodyPr/>
          <a:lstStyle/>
          <a:p>
            <a:r>
              <a:rPr lang="en-GB" sz="1600" b="1" dirty="0"/>
              <a:t>Taking elements that work the best from both idle games and strategy games and combining them into a hybrid genre </a:t>
            </a:r>
          </a:p>
          <a:p>
            <a:r>
              <a:rPr lang="en-GB" sz="1600" b="1" dirty="0"/>
              <a:t>allows us to rely on decades of previous knowledge from other studios while still producing a unique end product</a:t>
            </a:r>
          </a:p>
          <a:p>
            <a:endParaRPr lang="en-GB"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Discuss target audience</a:t>
            </a:r>
          </a:p>
        </p:txBody>
      </p:sp>
      <p:sp>
        <p:nvSpPr>
          <p:cNvPr id="4" name="Slide Number Placeholder 3">
            <a:extLst>
              <a:ext uri="{FF2B5EF4-FFF2-40B4-BE49-F238E27FC236}">
                <a16:creationId xmlns:a16="http://schemas.microsoft.com/office/drawing/2014/main" id="{EF35E3E2-F508-32E5-3714-A6408FBF6035}"/>
              </a:ext>
            </a:extLst>
          </p:cNvPr>
          <p:cNvSpPr>
            <a:spLocks noGrp="1"/>
          </p:cNvSpPr>
          <p:nvPr>
            <p:ph type="sldNum" sz="quarter" idx="5"/>
          </p:nvPr>
        </p:nvSpPr>
        <p:spPr/>
        <p:txBody>
          <a:bodyPr/>
          <a:lstStyle/>
          <a:p>
            <a:fld id="{8CD8978C-6D9F-4FEB-8971-C366BE2BA974}" type="slidenum">
              <a:rPr lang="en-GB" smtClean="0"/>
              <a:t>5</a:t>
            </a:fld>
            <a:endParaRPr lang="en-GB"/>
          </a:p>
        </p:txBody>
      </p:sp>
    </p:spTree>
    <p:extLst>
      <p:ext uri="{BB962C8B-B14F-4D97-AF65-F5344CB8AC3E}">
        <p14:creationId xmlns:p14="http://schemas.microsoft.com/office/powerpoint/2010/main" val="2431034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C89DA-4C33-F16B-55D1-8BDF3CD495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B4AE0-F900-95F8-1AD2-6DCF2C8ACD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57981-9F80-0C08-7379-517005C1AE69}"/>
              </a:ext>
            </a:extLst>
          </p:cNvPr>
          <p:cNvSpPr>
            <a:spLocks noGrp="1"/>
          </p:cNvSpPr>
          <p:nvPr>
            <p:ph type="body" idx="1"/>
          </p:nvPr>
        </p:nvSpPr>
        <p:spPr/>
        <p:txBody>
          <a:bodyPr/>
          <a:lstStyle/>
          <a:p>
            <a:r>
              <a:rPr lang="en-GB" b="1" dirty="0"/>
              <a:t>The gameplay loop is quite simple.</a:t>
            </a:r>
          </a:p>
          <a:p>
            <a:endParaRPr lang="en-GB" b="1" dirty="0"/>
          </a:p>
          <a:p>
            <a:r>
              <a:rPr lang="en-GB" b="1" dirty="0"/>
              <a:t>Players might also spend time rearranging or decorating their base in between building.</a:t>
            </a:r>
          </a:p>
          <a:p>
            <a:endParaRPr lang="en-GB" b="1" dirty="0"/>
          </a:p>
          <a:p>
            <a:r>
              <a:rPr lang="en-GB" b="1" dirty="0"/>
              <a:t>Minigames could be implemented into each building type, for example a barracks might have a training minigame.</a:t>
            </a:r>
            <a:endParaRPr lang="en-GB" dirty="0"/>
          </a:p>
        </p:txBody>
      </p:sp>
      <p:sp>
        <p:nvSpPr>
          <p:cNvPr id="4" name="Slide Number Placeholder 3">
            <a:extLst>
              <a:ext uri="{FF2B5EF4-FFF2-40B4-BE49-F238E27FC236}">
                <a16:creationId xmlns:a16="http://schemas.microsoft.com/office/drawing/2014/main" id="{4F6D1C08-BE8D-95E5-6DD9-49E6A37C2E56}"/>
              </a:ext>
            </a:extLst>
          </p:cNvPr>
          <p:cNvSpPr>
            <a:spLocks noGrp="1"/>
          </p:cNvSpPr>
          <p:nvPr>
            <p:ph type="sldNum" sz="quarter" idx="5"/>
          </p:nvPr>
        </p:nvSpPr>
        <p:spPr/>
        <p:txBody>
          <a:bodyPr/>
          <a:lstStyle/>
          <a:p>
            <a:fld id="{8CD8978C-6D9F-4FEB-8971-C366BE2BA974}" type="slidenum">
              <a:rPr lang="en-GB" smtClean="0"/>
              <a:t>6</a:t>
            </a:fld>
            <a:endParaRPr lang="en-GB"/>
          </a:p>
        </p:txBody>
      </p:sp>
    </p:spTree>
    <p:extLst>
      <p:ext uri="{BB962C8B-B14F-4D97-AF65-F5344CB8AC3E}">
        <p14:creationId xmlns:p14="http://schemas.microsoft.com/office/powerpoint/2010/main" val="4180760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1C62-5F78-02A3-5C0A-D30D76FEE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90F36-97A8-4FC3-E5E9-68C1AC8FEA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BDC3AF-C74B-5AEE-8D66-63F4C8F95DB3}"/>
              </a:ext>
            </a:extLst>
          </p:cNvPr>
          <p:cNvSpPr>
            <a:spLocks noGrp="1"/>
          </p:cNvSpPr>
          <p:nvPr>
            <p:ph type="body" idx="1"/>
          </p:nvPr>
        </p:nvSpPr>
        <p:spPr/>
        <p:txBody>
          <a:bodyPr/>
          <a:lstStyle/>
          <a:p>
            <a:r>
              <a:rPr lang="en-GB" b="1" dirty="0"/>
              <a:t>Many idle games are on the web. We have decided to produce a mobile app and not a web game as the scope for revenue is simply much greater,</a:t>
            </a:r>
          </a:p>
          <a:p>
            <a:endParaRPr lang="en-GB" b="1" dirty="0"/>
          </a:p>
          <a:p>
            <a:r>
              <a:rPr lang="en-GB" b="1" dirty="0"/>
              <a:t>And it is easier to keep players engaged and invested in an app as they have already gone through the effort of downloading it.</a:t>
            </a:r>
          </a:p>
          <a:p>
            <a:endParaRPr lang="en-GB" b="1" dirty="0"/>
          </a:p>
          <a:p>
            <a:br>
              <a:rPr lang="en-GB" b="1" dirty="0"/>
            </a:br>
            <a:br>
              <a:rPr lang="en-GB" b="1" dirty="0"/>
            </a:br>
            <a:r>
              <a:rPr lang="en-GB" b="1" dirty="0" err="1"/>
              <a:t>Baltezarević</a:t>
            </a:r>
            <a:r>
              <a:rPr lang="en-GB" b="1" dirty="0"/>
              <a:t>, R., &amp; </a:t>
            </a:r>
            <a:r>
              <a:rPr lang="en-GB" b="1" dirty="0" err="1"/>
              <a:t>Baltezarević</a:t>
            </a:r>
            <a:r>
              <a:rPr lang="en-GB" b="1" dirty="0"/>
              <a:t>, I. (2024). </a:t>
            </a:r>
            <a:r>
              <a:rPr lang="en-GB" b="1" i="1" dirty="0"/>
              <a:t>Ensure Video Game Success with Digital Marketing</a:t>
            </a:r>
            <a:r>
              <a:rPr lang="en-GB" b="1" dirty="0"/>
              <a:t>. Taylor &amp; Francis.</a:t>
            </a:r>
          </a:p>
          <a:p>
            <a:r>
              <a:rPr lang="en-GB" b="1" dirty="0"/>
              <a:t>Moon, D. (2024). </a:t>
            </a:r>
            <a:r>
              <a:rPr lang="en-GB" b="1" i="1" dirty="0"/>
              <a:t>Network Traffic Characteristics in Recent Mobile Games</a:t>
            </a:r>
            <a:r>
              <a:rPr lang="en-GB" b="1" dirty="0"/>
              <a:t>. https://www.mdpi.com/2076-3417/14/4/1397/pdf</a:t>
            </a:r>
          </a:p>
        </p:txBody>
      </p:sp>
      <p:sp>
        <p:nvSpPr>
          <p:cNvPr id="4" name="Slide Number Placeholder 3">
            <a:extLst>
              <a:ext uri="{FF2B5EF4-FFF2-40B4-BE49-F238E27FC236}">
                <a16:creationId xmlns:a16="http://schemas.microsoft.com/office/drawing/2014/main" id="{38855858-17B8-D3EA-2043-426B7C84115C}"/>
              </a:ext>
            </a:extLst>
          </p:cNvPr>
          <p:cNvSpPr>
            <a:spLocks noGrp="1"/>
          </p:cNvSpPr>
          <p:nvPr>
            <p:ph type="sldNum" sz="quarter" idx="5"/>
          </p:nvPr>
        </p:nvSpPr>
        <p:spPr/>
        <p:txBody>
          <a:bodyPr/>
          <a:lstStyle/>
          <a:p>
            <a:fld id="{8CD8978C-6D9F-4FEB-8971-C366BE2BA974}" type="slidenum">
              <a:rPr lang="en-GB" smtClean="0"/>
              <a:t>7</a:t>
            </a:fld>
            <a:endParaRPr lang="en-GB"/>
          </a:p>
        </p:txBody>
      </p:sp>
    </p:spTree>
    <p:extLst>
      <p:ext uri="{BB962C8B-B14F-4D97-AF65-F5344CB8AC3E}">
        <p14:creationId xmlns:p14="http://schemas.microsoft.com/office/powerpoint/2010/main" val="3080971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3ACC7-9DE8-5624-C638-2EC6B68E48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06ED8-BCFB-0D8D-AF95-A8450AD6FE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BF3589-F99C-CF50-A072-840389D7F91E}"/>
              </a:ext>
            </a:extLst>
          </p:cNvPr>
          <p:cNvSpPr>
            <a:spLocks noGrp="1"/>
          </p:cNvSpPr>
          <p:nvPr>
            <p:ph type="body" idx="1"/>
          </p:nvPr>
        </p:nvSpPr>
        <p:spPr/>
        <p:txBody>
          <a:bodyPr/>
          <a:lstStyle/>
          <a:p>
            <a:r>
              <a:rPr lang="en-GB" b="1" dirty="0"/>
              <a:t>Towerland relies on very short, very frequent play sessions, and the idle progress that the player makes in between these sessions.</a:t>
            </a:r>
          </a:p>
          <a:p>
            <a:endParaRPr lang="en-GB" b="1" dirty="0"/>
          </a:p>
          <a:p>
            <a:r>
              <a:rPr lang="en-GB" b="1" dirty="0"/>
              <a:t>The game is more suited to being played while waiting for a train or killing 5 minutes before bed than it is for long play sessions.</a:t>
            </a:r>
          </a:p>
          <a:p>
            <a:br>
              <a:rPr lang="en-GB" b="1" dirty="0"/>
            </a:br>
            <a:r>
              <a:rPr lang="en-GB" b="1" dirty="0"/>
              <a:t>This is by design as this type of short gameplay loop relying on microsessions has been shown to increase retention; hence it is becoming more popular in the mobile game space.</a:t>
            </a:r>
          </a:p>
          <a:p>
            <a:endParaRPr lang="en-GB" b="1" dirty="0"/>
          </a:p>
          <a:p>
            <a:r>
              <a:rPr lang="en-GB" b="1" dirty="0"/>
              <a:t>Players can use online features like clans and leaderboards everywhere because these days everyone has very fast 4G or 5G on their phones</a:t>
            </a:r>
          </a:p>
        </p:txBody>
      </p:sp>
      <p:sp>
        <p:nvSpPr>
          <p:cNvPr id="4" name="Slide Number Placeholder 3">
            <a:extLst>
              <a:ext uri="{FF2B5EF4-FFF2-40B4-BE49-F238E27FC236}">
                <a16:creationId xmlns:a16="http://schemas.microsoft.com/office/drawing/2014/main" id="{77F53118-309C-944E-FECA-3DCBEDA9DA51}"/>
              </a:ext>
            </a:extLst>
          </p:cNvPr>
          <p:cNvSpPr>
            <a:spLocks noGrp="1"/>
          </p:cNvSpPr>
          <p:nvPr>
            <p:ph type="sldNum" sz="quarter" idx="5"/>
          </p:nvPr>
        </p:nvSpPr>
        <p:spPr/>
        <p:txBody>
          <a:bodyPr/>
          <a:lstStyle/>
          <a:p>
            <a:fld id="{8CD8978C-6D9F-4FEB-8971-C366BE2BA974}" type="slidenum">
              <a:rPr lang="en-GB" smtClean="0"/>
              <a:t>8</a:t>
            </a:fld>
            <a:endParaRPr lang="en-GB"/>
          </a:p>
        </p:txBody>
      </p:sp>
    </p:spTree>
    <p:extLst>
      <p:ext uri="{BB962C8B-B14F-4D97-AF65-F5344CB8AC3E}">
        <p14:creationId xmlns:p14="http://schemas.microsoft.com/office/powerpoint/2010/main" val="1695798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F990C-E89B-052F-D307-808DF09F8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7E4BE-0469-6E3F-2A52-6D7A83D37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53BF8D-E76F-125F-4C99-D3A50551E817}"/>
              </a:ext>
            </a:extLst>
          </p:cNvPr>
          <p:cNvSpPr>
            <a:spLocks noGrp="1"/>
          </p:cNvSpPr>
          <p:nvPr>
            <p:ph type="body" idx="1"/>
          </p:nvPr>
        </p:nvSpPr>
        <p:spPr/>
        <p:txBody>
          <a:bodyPr/>
          <a:lstStyle/>
          <a:p>
            <a:r>
              <a:rPr lang="en-GB" b="1" i="1" dirty="0"/>
              <a:t>Arknights</a:t>
            </a:r>
            <a:r>
              <a:rPr lang="en-GB" b="1" dirty="0"/>
              <a:t> is a tactical tower </a:t>
            </a:r>
            <a:r>
              <a:rPr lang="en-GB" b="1" dirty="0" err="1"/>
              <a:t>defense</a:t>
            </a:r>
            <a:r>
              <a:rPr lang="en-GB" b="1" dirty="0"/>
              <a:t> game with </a:t>
            </a:r>
            <a:r>
              <a:rPr lang="en-GB" b="1" dirty="0" err="1"/>
              <a:t>gacha</a:t>
            </a:r>
            <a:r>
              <a:rPr lang="en-GB" b="1" dirty="0"/>
              <a:t> elements, set in a dystopian world. Players assume the role of a commander,</a:t>
            </a:r>
          </a:p>
          <a:p>
            <a:endParaRPr lang="en-GB" b="1" dirty="0"/>
          </a:p>
          <a:p>
            <a:r>
              <a:rPr lang="en-GB" b="1" dirty="0"/>
              <a:t>deploying various "Operators" with unique skills to fend off enemy waves. The game features strategic gameplay, a compelling narrative,</a:t>
            </a:r>
          </a:p>
          <a:p>
            <a:endParaRPr lang="en-GB" b="1" dirty="0"/>
          </a:p>
          <a:p>
            <a:r>
              <a:rPr lang="en-GB" b="1" dirty="0"/>
              <a:t>base-building mechanics, and high-quality art and music, appealing to both strategy enthusiasts and those interested in character collection.</a:t>
            </a:r>
          </a:p>
          <a:p>
            <a:endParaRPr lang="en-GB" b="1" dirty="0"/>
          </a:p>
          <a:p>
            <a:r>
              <a:rPr lang="en-GB" b="0" dirty="0"/>
              <a:t>Images Copyright: Arknights/</a:t>
            </a:r>
            <a:r>
              <a:rPr lang="en-GB" b="0" dirty="0" err="1"/>
              <a:t>Hypergryph</a:t>
            </a:r>
            <a:endParaRPr lang="en-GB" b="0" dirty="0"/>
          </a:p>
        </p:txBody>
      </p:sp>
      <p:sp>
        <p:nvSpPr>
          <p:cNvPr id="4" name="Slide Number Placeholder 3">
            <a:extLst>
              <a:ext uri="{FF2B5EF4-FFF2-40B4-BE49-F238E27FC236}">
                <a16:creationId xmlns:a16="http://schemas.microsoft.com/office/drawing/2014/main" id="{8FE0A58F-2F3D-057E-3535-0B3E9A353278}"/>
              </a:ext>
            </a:extLst>
          </p:cNvPr>
          <p:cNvSpPr>
            <a:spLocks noGrp="1"/>
          </p:cNvSpPr>
          <p:nvPr>
            <p:ph type="sldNum" sz="quarter" idx="5"/>
          </p:nvPr>
        </p:nvSpPr>
        <p:spPr/>
        <p:txBody>
          <a:bodyPr/>
          <a:lstStyle/>
          <a:p>
            <a:fld id="{8CD8978C-6D9F-4FEB-8971-C366BE2BA974}" type="slidenum">
              <a:rPr lang="en-GB" smtClean="0"/>
              <a:t>9</a:t>
            </a:fld>
            <a:endParaRPr lang="en-GB"/>
          </a:p>
        </p:txBody>
      </p:sp>
    </p:spTree>
    <p:extLst>
      <p:ext uri="{BB962C8B-B14F-4D97-AF65-F5344CB8AC3E}">
        <p14:creationId xmlns:p14="http://schemas.microsoft.com/office/powerpoint/2010/main" val="122630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1DAB-D038-8B6B-99FD-E0F3D18B36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CBBE889-1937-4177-F3C4-8107CB3068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62E23E-8171-D06A-006C-E5C8C44689D4}"/>
              </a:ext>
            </a:extLst>
          </p:cNvPr>
          <p:cNvSpPr>
            <a:spLocks noGrp="1"/>
          </p:cNvSpPr>
          <p:nvPr>
            <p:ph type="dt" sz="half" idx="10"/>
          </p:nvPr>
        </p:nvSpPr>
        <p:spPr/>
        <p:txBody>
          <a:bodyPr/>
          <a:lstStyle/>
          <a:p>
            <a:fld id="{F8A00C8A-DB17-473A-A4BE-B9EFCA657F9D}" type="datetimeFigureOut">
              <a:rPr lang="en-GB" smtClean="0"/>
              <a:t>18/12/2024</a:t>
            </a:fld>
            <a:endParaRPr lang="en-GB"/>
          </a:p>
        </p:txBody>
      </p:sp>
      <p:sp>
        <p:nvSpPr>
          <p:cNvPr id="5" name="Footer Placeholder 4">
            <a:extLst>
              <a:ext uri="{FF2B5EF4-FFF2-40B4-BE49-F238E27FC236}">
                <a16:creationId xmlns:a16="http://schemas.microsoft.com/office/drawing/2014/main" id="{41B98A62-812C-7794-785F-341B4512F2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2D0AF5-3BF8-7602-7BE5-BD919999CC33}"/>
              </a:ext>
            </a:extLst>
          </p:cNvPr>
          <p:cNvSpPr>
            <a:spLocks noGrp="1"/>
          </p:cNvSpPr>
          <p:nvPr>
            <p:ph type="sldNum" sz="quarter" idx="12"/>
          </p:nvPr>
        </p:nvSpPr>
        <p:spPr/>
        <p:txBody>
          <a:bodyPr/>
          <a:lstStyle/>
          <a:p>
            <a:fld id="{C2D51607-C8FD-4048-A60E-2C0002126F83}" type="slidenum">
              <a:rPr lang="en-GB" smtClean="0"/>
              <a:t>‹#›</a:t>
            </a:fld>
            <a:endParaRPr lang="en-GB"/>
          </a:p>
        </p:txBody>
      </p:sp>
    </p:spTree>
    <p:extLst>
      <p:ext uri="{BB962C8B-B14F-4D97-AF65-F5344CB8AC3E}">
        <p14:creationId xmlns:p14="http://schemas.microsoft.com/office/powerpoint/2010/main" val="564544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897C-C1E6-8C06-EA0D-9444A110FF7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9ED666-5A4D-3F46-6300-1E43004DE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6D73CE-87F7-938C-477F-D0C830718E46}"/>
              </a:ext>
            </a:extLst>
          </p:cNvPr>
          <p:cNvSpPr>
            <a:spLocks noGrp="1"/>
          </p:cNvSpPr>
          <p:nvPr>
            <p:ph type="dt" sz="half" idx="10"/>
          </p:nvPr>
        </p:nvSpPr>
        <p:spPr/>
        <p:txBody>
          <a:bodyPr/>
          <a:lstStyle/>
          <a:p>
            <a:fld id="{F8A00C8A-DB17-473A-A4BE-B9EFCA657F9D}" type="datetimeFigureOut">
              <a:rPr lang="en-GB" smtClean="0"/>
              <a:t>18/12/2024</a:t>
            </a:fld>
            <a:endParaRPr lang="en-GB"/>
          </a:p>
        </p:txBody>
      </p:sp>
      <p:sp>
        <p:nvSpPr>
          <p:cNvPr id="5" name="Footer Placeholder 4">
            <a:extLst>
              <a:ext uri="{FF2B5EF4-FFF2-40B4-BE49-F238E27FC236}">
                <a16:creationId xmlns:a16="http://schemas.microsoft.com/office/drawing/2014/main" id="{2E696F98-3DE7-F79F-CD95-E3286B2E74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AED301-4074-DB29-6ACC-8F3BE1AB0A0B}"/>
              </a:ext>
            </a:extLst>
          </p:cNvPr>
          <p:cNvSpPr>
            <a:spLocks noGrp="1"/>
          </p:cNvSpPr>
          <p:nvPr>
            <p:ph type="sldNum" sz="quarter" idx="12"/>
          </p:nvPr>
        </p:nvSpPr>
        <p:spPr/>
        <p:txBody>
          <a:bodyPr/>
          <a:lstStyle/>
          <a:p>
            <a:fld id="{C2D51607-C8FD-4048-A60E-2C0002126F83}" type="slidenum">
              <a:rPr lang="en-GB" smtClean="0"/>
              <a:t>‹#›</a:t>
            </a:fld>
            <a:endParaRPr lang="en-GB"/>
          </a:p>
        </p:txBody>
      </p:sp>
    </p:spTree>
    <p:extLst>
      <p:ext uri="{BB962C8B-B14F-4D97-AF65-F5344CB8AC3E}">
        <p14:creationId xmlns:p14="http://schemas.microsoft.com/office/powerpoint/2010/main" val="3877705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CFF3C3-3C51-768D-5D6A-254707AC01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91258C-E3F9-3772-CED4-E46F274A9F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E63C71-AD6B-C570-0A6D-54538FBD6978}"/>
              </a:ext>
            </a:extLst>
          </p:cNvPr>
          <p:cNvSpPr>
            <a:spLocks noGrp="1"/>
          </p:cNvSpPr>
          <p:nvPr>
            <p:ph type="dt" sz="half" idx="10"/>
          </p:nvPr>
        </p:nvSpPr>
        <p:spPr/>
        <p:txBody>
          <a:bodyPr/>
          <a:lstStyle/>
          <a:p>
            <a:fld id="{F8A00C8A-DB17-473A-A4BE-B9EFCA657F9D}" type="datetimeFigureOut">
              <a:rPr lang="en-GB" smtClean="0"/>
              <a:t>18/12/2024</a:t>
            </a:fld>
            <a:endParaRPr lang="en-GB"/>
          </a:p>
        </p:txBody>
      </p:sp>
      <p:sp>
        <p:nvSpPr>
          <p:cNvPr id="5" name="Footer Placeholder 4">
            <a:extLst>
              <a:ext uri="{FF2B5EF4-FFF2-40B4-BE49-F238E27FC236}">
                <a16:creationId xmlns:a16="http://schemas.microsoft.com/office/drawing/2014/main" id="{A5DB5504-3CE5-E9D2-A7BE-0C2DEAC9F7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E3CD7D-E55B-6879-0B67-7E214EC356B7}"/>
              </a:ext>
            </a:extLst>
          </p:cNvPr>
          <p:cNvSpPr>
            <a:spLocks noGrp="1"/>
          </p:cNvSpPr>
          <p:nvPr>
            <p:ph type="sldNum" sz="quarter" idx="12"/>
          </p:nvPr>
        </p:nvSpPr>
        <p:spPr/>
        <p:txBody>
          <a:bodyPr/>
          <a:lstStyle/>
          <a:p>
            <a:fld id="{C2D51607-C8FD-4048-A60E-2C0002126F83}" type="slidenum">
              <a:rPr lang="en-GB" smtClean="0"/>
              <a:t>‹#›</a:t>
            </a:fld>
            <a:endParaRPr lang="en-GB"/>
          </a:p>
        </p:txBody>
      </p:sp>
    </p:spTree>
    <p:extLst>
      <p:ext uri="{BB962C8B-B14F-4D97-AF65-F5344CB8AC3E}">
        <p14:creationId xmlns:p14="http://schemas.microsoft.com/office/powerpoint/2010/main" val="4176663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F64ED-B8AE-021B-8DA4-0AF299FFE6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7BF7AF-019E-DDD3-7611-3FC031CC89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2B478B-2DC0-F601-DE9D-46848584F69A}"/>
              </a:ext>
            </a:extLst>
          </p:cNvPr>
          <p:cNvSpPr>
            <a:spLocks noGrp="1"/>
          </p:cNvSpPr>
          <p:nvPr>
            <p:ph type="dt" sz="half" idx="10"/>
          </p:nvPr>
        </p:nvSpPr>
        <p:spPr/>
        <p:txBody>
          <a:bodyPr/>
          <a:lstStyle/>
          <a:p>
            <a:fld id="{F8A00C8A-DB17-473A-A4BE-B9EFCA657F9D}" type="datetimeFigureOut">
              <a:rPr lang="en-GB" smtClean="0"/>
              <a:t>18/12/2024</a:t>
            </a:fld>
            <a:endParaRPr lang="en-GB"/>
          </a:p>
        </p:txBody>
      </p:sp>
      <p:sp>
        <p:nvSpPr>
          <p:cNvPr id="5" name="Footer Placeholder 4">
            <a:extLst>
              <a:ext uri="{FF2B5EF4-FFF2-40B4-BE49-F238E27FC236}">
                <a16:creationId xmlns:a16="http://schemas.microsoft.com/office/drawing/2014/main" id="{107B4330-DB3C-7BBC-6013-7486F8430E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889D3F-ED3B-8899-42E7-8003FA7EA0DE}"/>
              </a:ext>
            </a:extLst>
          </p:cNvPr>
          <p:cNvSpPr>
            <a:spLocks noGrp="1"/>
          </p:cNvSpPr>
          <p:nvPr>
            <p:ph type="sldNum" sz="quarter" idx="12"/>
          </p:nvPr>
        </p:nvSpPr>
        <p:spPr/>
        <p:txBody>
          <a:bodyPr/>
          <a:lstStyle/>
          <a:p>
            <a:fld id="{C2D51607-C8FD-4048-A60E-2C0002126F83}" type="slidenum">
              <a:rPr lang="en-GB" smtClean="0"/>
              <a:t>‹#›</a:t>
            </a:fld>
            <a:endParaRPr lang="en-GB"/>
          </a:p>
        </p:txBody>
      </p:sp>
    </p:spTree>
    <p:extLst>
      <p:ext uri="{BB962C8B-B14F-4D97-AF65-F5344CB8AC3E}">
        <p14:creationId xmlns:p14="http://schemas.microsoft.com/office/powerpoint/2010/main" val="1109457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B790-C561-036D-7B7A-AADD19AE2E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72E31B-D927-8423-659C-D9D541826C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908BD2-D54C-54FA-9BF8-24D3F5D69630}"/>
              </a:ext>
            </a:extLst>
          </p:cNvPr>
          <p:cNvSpPr>
            <a:spLocks noGrp="1"/>
          </p:cNvSpPr>
          <p:nvPr>
            <p:ph type="dt" sz="half" idx="10"/>
          </p:nvPr>
        </p:nvSpPr>
        <p:spPr/>
        <p:txBody>
          <a:bodyPr/>
          <a:lstStyle/>
          <a:p>
            <a:fld id="{F8A00C8A-DB17-473A-A4BE-B9EFCA657F9D}" type="datetimeFigureOut">
              <a:rPr lang="en-GB" smtClean="0"/>
              <a:t>18/12/2024</a:t>
            </a:fld>
            <a:endParaRPr lang="en-GB"/>
          </a:p>
        </p:txBody>
      </p:sp>
      <p:sp>
        <p:nvSpPr>
          <p:cNvPr id="5" name="Footer Placeholder 4">
            <a:extLst>
              <a:ext uri="{FF2B5EF4-FFF2-40B4-BE49-F238E27FC236}">
                <a16:creationId xmlns:a16="http://schemas.microsoft.com/office/drawing/2014/main" id="{29A35BD0-926F-8B1A-2FFE-C823243F0F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CC3237-C4A4-0275-CBDF-E097F48E0B56}"/>
              </a:ext>
            </a:extLst>
          </p:cNvPr>
          <p:cNvSpPr>
            <a:spLocks noGrp="1"/>
          </p:cNvSpPr>
          <p:nvPr>
            <p:ph type="sldNum" sz="quarter" idx="12"/>
          </p:nvPr>
        </p:nvSpPr>
        <p:spPr/>
        <p:txBody>
          <a:bodyPr/>
          <a:lstStyle/>
          <a:p>
            <a:fld id="{C2D51607-C8FD-4048-A60E-2C0002126F83}" type="slidenum">
              <a:rPr lang="en-GB" smtClean="0"/>
              <a:t>‹#›</a:t>
            </a:fld>
            <a:endParaRPr lang="en-GB"/>
          </a:p>
        </p:txBody>
      </p:sp>
    </p:spTree>
    <p:extLst>
      <p:ext uri="{BB962C8B-B14F-4D97-AF65-F5344CB8AC3E}">
        <p14:creationId xmlns:p14="http://schemas.microsoft.com/office/powerpoint/2010/main" val="385246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AC58-6922-B67B-A29A-D60BAD3145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ADD262-E439-9531-FDBC-F3510038F4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E198AFC-E5B7-0E16-A606-169C16A1D9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EF5A8F-4606-29EA-2B4B-65897D3E8DCC}"/>
              </a:ext>
            </a:extLst>
          </p:cNvPr>
          <p:cNvSpPr>
            <a:spLocks noGrp="1"/>
          </p:cNvSpPr>
          <p:nvPr>
            <p:ph type="dt" sz="half" idx="10"/>
          </p:nvPr>
        </p:nvSpPr>
        <p:spPr/>
        <p:txBody>
          <a:bodyPr/>
          <a:lstStyle/>
          <a:p>
            <a:fld id="{F8A00C8A-DB17-473A-A4BE-B9EFCA657F9D}" type="datetimeFigureOut">
              <a:rPr lang="en-GB" smtClean="0"/>
              <a:t>18/12/2024</a:t>
            </a:fld>
            <a:endParaRPr lang="en-GB"/>
          </a:p>
        </p:txBody>
      </p:sp>
      <p:sp>
        <p:nvSpPr>
          <p:cNvPr id="6" name="Footer Placeholder 5">
            <a:extLst>
              <a:ext uri="{FF2B5EF4-FFF2-40B4-BE49-F238E27FC236}">
                <a16:creationId xmlns:a16="http://schemas.microsoft.com/office/drawing/2014/main" id="{1CF2B52D-D6EA-2DD3-7242-DA6B0E0C44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FEF0B9-4389-E951-C568-0C8735EFEB14}"/>
              </a:ext>
            </a:extLst>
          </p:cNvPr>
          <p:cNvSpPr>
            <a:spLocks noGrp="1"/>
          </p:cNvSpPr>
          <p:nvPr>
            <p:ph type="sldNum" sz="quarter" idx="12"/>
          </p:nvPr>
        </p:nvSpPr>
        <p:spPr/>
        <p:txBody>
          <a:bodyPr/>
          <a:lstStyle/>
          <a:p>
            <a:fld id="{C2D51607-C8FD-4048-A60E-2C0002126F83}" type="slidenum">
              <a:rPr lang="en-GB" smtClean="0"/>
              <a:t>‹#›</a:t>
            </a:fld>
            <a:endParaRPr lang="en-GB"/>
          </a:p>
        </p:txBody>
      </p:sp>
    </p:spTree>
    <p:extLst>
      <p:ext uri="{BB962C8B-B14F-4D97-AF65-F5344CB8AC3E}">
        <p14:creationId xmlns:p14="http://schemas.microsoft.com/office/powerpoint/2010/main" val="1536916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B1C9C-059C-3262-011C-701BD241006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63E2879-A7E9-A6D3-FBC3-225C5CE590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38F628-55C8-78CE-6E86-1B96F6DFE5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EFF59C-66E7-4000-C60E-ED0B5E222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FEDF5F-5AA0-C462-39F2-A4C4A09705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C0ABF93-D12B-9B81-A1D7-9A29186E071D}"/>
              </a:ext>
            </a:extLst>
          </p:cNvPr>
          <p:cNvSpPr>
            <a:spLocks noGrp="1"/>
          </p:cNvSpPr>
          <p:nvPr>
            <p:ph type="dt" sz="half" idx="10"/>
          </p:nvPr>
        </p:nvSpPr>
        <p:spPr/>
        <p:txBody>
          <a:bodyPr/>
          <a:lstStyle/>
          <a:p>
            <a:fld id="{F8A00C8A-DB17-473A-A4BE-B9EFCA657F9D}" type="datetimeFigureOut">
              <a:rPr lang="en-GB" smtClean="0"/>
              <a:t>18/12/2024</a:t>
            </a:fld>
            <a:endParaRPr lang="en-GB"/>
          </a:p>
        </p:txBody>
      </p:sp>
      <p:sp>
        <p:nvSpPr>
          <p:cNvPr id="8" name="Footer Placeholder 7">
            <a:extLst>
              <a:ext uri="{FF2B5EF4-FFF2-40B4-BE49-F238E27FC236}">
                <a16:creationId xmlns:a16="http://schemas.microsoft.com/office/drawing/2014/main" id="{43351E5C-0BF4-6B65-CB72-7A4484142F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D52687-A73F-9AAE-26EA-C6A795FD8CB6}"/>
              </a:ext>
            </a:extLst>
          </p:cNvPr>
          <p:cNvSpPr>
            <a:spLocks noGrp="1"/>
          </p:cNvSpPr>
          <p:nvPr>
            <p:ph type="sldNum" sz="quarter" idx="12"/>
          </p:nvPr>
        </p:nvSpPr>
        <p:spPr/>
        <p:txBody>
          <a:bodyPr/>
          <a:lstStyle/>
          <a:p>
            <a:fld id="{C2D51607-C8FD-4048-A60E-2C0002126F83}" type="slidenum">
              <a:rPr lang="en-GB" smtClean="0"/>
              <a:t>‹#›</a:t>
            </a:fld>
            <a:endParaRPr lang="en-GB"/>
          </a:p>
        </p:txBody>
      </p:sp>
    </p:spTree>
    <p:extLst>
      <p:ext uri="{BB962C8B-B14F-4D97-AF65-F5344CB8AC3E}">
        <p14:creationId xmlns:p14="http://schemas.microsoft.com/office/powerpoint/2010/main" val="2603120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03C9A-0017-4F16-C619-FABB1E65239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1489328-868D-F606-0C90-888534B28469}"/>
              </a:ext>
            </a:extLst>
          </p:cNvPr>
          <p:cNvSpPr>
            <a:spLocks noGrp="1"/>
          </p:cNvSpPr>
          <p:nvPr>
            <p:ph type="dt" sz="half" idx="10"/>
          </p:nvPr>
        </p:nvSpPr>
        <p:spPr/>
        <p:txBody>
          <a:bodyPr/>
          <a:lstStyle/>
          <a:p>
            <a:fld id="{F8A00C8A-DB17-473A-A4BE-B9EFCA657F9D}" type="datetimeFigureOut">
              <a:rPr lang="en-GB" smtClean="0"/>
              <a:t>18/12/2024</a:t>
            </a:fld>
            <a:endParaRPr lang="en-GB"/>
          </a:p>
        </p:txBody>
      </p:sp>
      <p:sp>
        <p:nvSpPr>
          <p:cNvPr id="4" name="Footer Placeholder 3">
            <a:extLst>
              <a:ext uri="{FF2B5EF4-FFF2-40B4-BE49-F238E27FC236}">
                <a16:creationId xmlns:a16="http://schemas.microsoft.com/office/drawing/2014/main" id="{C631C6FD-2020-DD77-D8A2-1B15201F332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F628A8-F12F-FA0C-AEB4-3E7CFCB12F89}"/>
              </a:ext>
            </a:extLst>
          </p:cNvPr>
          <p:cNvSpPr>
            <a:spLocks noGrp="1"/>
          </p:cNvSpPr>
          <p:nvPr>
            <p:ph type="sldNum" sz="quarter" idx="12"/>
          </p:nvPr>
        </p:nvSpPr>
        <p:spPr/>
        <p:txBody>
          <a:bodyPr/>
          <a:lstStyle/>
          <a:p>
            <a:fld id="{C2D51607-C8FD-4048-A60E-2C0002126F83}" type="slidenum">
              <a:rPr lang="en-GB" smtClean="0"/>
              <a:t>‹#›</a:t>
            </a:fld>
            <a:endParaRPr lang="en-GB"/>
          </a:p>
        </p:txBody>
      </p:sp>
    </p:spTree>
    <p:extLst>
      <p:ext uri="{BB962C8B-B14F-4D97-AF65-F5344CB8AC3E}">
        <p14:creationId xmlns:p14="http://schemas.microsoft.com/office/powerpoint/2010/main" val="611244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C61F99-CA92-A713-3E43-2ABCA4126236}"/>
              </a:ext>
            </a:extLst>
          </p:cNvPr>
          <p:cNvSpPr>
            <a:spLocks noGrp="1"/>
          </p:cNvSpPr>
          <p:nvPr>
            <p:ph type="dt" sz="half" idx="10"/>
          </p:nvPr>
        </p:nvSpPr>
        <p:spPr/>
        <p:txBody>
          <a:bodyPr/>
          <a:lstStyle/>
          <a:p>
            <a:fld id="{F8A00C8A-DB17-473A-A4BE-B9EFCA657F9D}" type="datetimeFigureOut">
              <a:rPr lang="en-GB" smtClean="0"/>
              <a:t>18/12/2024</a:t>
            </a:fld>
            <a:endParaRPr lang="en-GB"/>
          </a:p>
        </p:txBody>
      </p:sp>
      <p:sp>
        <p:nvSpPr>
          <p:cNvPr id="3" name="Footer Placeholder 2">
            <a:extLst>
              <a:ext uri="{FF2B5EF4-FFF2-40B4-BE49-F238E27FC236}">
                <a16:creationId xmlns:a16="http://schemas.microsoft.com/office/drawing/2014/main" id="{4905FFBE-55D7-279C-0169-EB860D77B8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A3E8D30-4556-6D56-1226-A3704041BA7D}"/>
              </a:ext>
            </a:extLst>
          </p:cNvPr>
          <p:cNvSpPr>
            <a:spLocks noGrp="1"/>
          </p:cNvSpPr>
          <p:nvPr>
            <p:ph type="sldNum" sz="quarter" idx="12"/>
          </p:nvPr>
        </p:nvSpPr>
        <p:spPr/>
        <p:txBody>
          <a:bodyPr/>
          <a:lstStyle/>
          <a:p>
            <a:fld id="{C2D51607-C8FD-4048-A60E-2C0002126F83}" type="slidenum">
              <a:rPr lang="en-GB" smtClean="0"/>
              <a:t>‹#›</a:t>
            </a:fld>
            <a:endParaRPr lang="en-GB"/>
          </a:p>
        </p:txBody>
      </p:sp>
    </p:spTree>
    <p:extLst>
      <p:ext uri="{BB962C8B-B14F-4D97-AF65-F5344CB8AC3E}">
        <p14:creationId xmlns:p14="http://schemas.microsoft.com/office/powerpoint/2010/main" val="4042349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939B2-DA90-626B-73C4-EE9E90A41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3A4D23-FE8A-4BC4-6062-44D25E30F1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F20F3E5-151F-7BB4-BF9E-6999D62BD1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49F3D-5523-A615-9F0B-1548D18E97DE}"/>
              </a:ext>
            </a:extLst>
          </p:cNvPr>
          <p:cNvSpPr>
            <a:spLocks noGrp="1"/>
          </p:cNvSpPr>
          <p:nvPr>
            <p:ph type="dt" sz="half" idx="10"/>
          </p:nvPr>
        </p:nvSpPr>
        <p:spPr/>
        <p:txBody>
          <a:bodyPr/>
          <a:lstStyle/>
          <a:p>
            <a:fld id="{F8A00C8A-DB17-473A-A4BE-B9EFCA657F9D}" type="datetimeFigureOut">
              <a:rPr lang="en-GB" smtClean="0"/>
              <a:t>18/12/2024</a:t>
            </a:fld>
            <a:endParaRPr lang="en-GB"/>
          </a:p>
        </p:txBody>
      </p:sp>
      <p:sp>
        <p:nvSpPr>
          <p:cNvPr id="6" name="Footer Placeholder 5">
            <a:extLst>
              <a:ext uri="{FF2B5EF4-FFF2-40B4-BE49-F238E27FC236}">
                <a16:creationId xmlns:a16="http://schemas.microsoft.com/office/drawing/2014/main" id="{7D68EC7B-DF00-E61A-410C-EF5D76EDD9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BF505F-A187-4718-E123-05DEACEB9EE6}"/>
              </a:ext>
            </a:extLst>
          </p:cNvPr>
          <p:cNvSpPr>
            <a:spLocks noGrp="1"/>
          </p:cNvSpPr>
          <p:nvPr>
            <p:ph type="sldNum" sz="quarter" idx="12"/>
          </p:nvPr>
        </p:nvSpPr>
        <p:spPr/>
        <p:txBody>
          <a:bodyPr/>
          <a:lstStyle/>
          <a:p>
            <a:fld id="{C2D51607-C8FD-4048-A60E-2C0002126F83}" type="slidenum">
              <a:rPr lang="en-GB" smtClean="0"/>
              <a:t>‹#›</a:t>
            </a:fld>
            <a:endParaRPr lang="en-GB"/>
          </a:p>
        </p:txBody>
      </p:sp>
    </p:spTree>
    <p:extLst>
      <p:ext uri="{BB962C8B-B14F-4D97-AF65-F5344CB8AC3E}">
        <p14:creationId xmlns:p14="http://schemas.microsoft.com/office/powerpoint/2010/main" val="1665284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E68A-8AE2-39C2-3AB7-6E1B300B24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244300-4FB3-4C59-2E8F-B9AF56810A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899D0E0-3AEF-067A-137F-0A2E1FFCC1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7F9EB6-C988-F419-3452-438EB81FFB7C}"/>
              </a:ext>
            </a:extLst>
          </p:cNvPr>
          <p:cNvSpPr>
            <a:spLocks noGrp="1"/>
          </p:cNvSpPr>
          <p:nvPr>
            <p:ph type="dt" sz="half" idx="10"/>
          </p:nvPr>
        </p:nvSpPr>
        <p:spPr/>
        <p:txBody>
          <a:bodyPr/>
          <a:lstStyle/>
          <a:p>
            <a:fld id="{F8A00C8A-DB17-473A-A4BE-B9EFCA657F9D}" type="datetimeFigureOut">
              <a:rPr lang="en-GB" smtClean="0"/>
              <a:t>18/12/2024</a:t>
            </a:fld>
            <a:endParaRPr lang="en-GB"/>
          </a:p>
        </p:txBody>
      </p:sp>
      <p:sp>
        <p:nvSpPr>
          <p:cNvPr id="6" name="Footer Placeholder 5">
            <a:extLst>
              <a:ext uri="{FF2B5EF4-FFF2-40B4-BE49-F238E27FC236}">
                <a16:creationId xmlns:a16="http://schemas.microsoft.com/office/drawing/2014/main" id="{58795533-78A8-6EA3-4B8F-F2424C1497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C2EBF4-ACF2-1972-151B-736813800BAC}"/>
              </a:ext>
            </a:extLst>
          </p:cNvPr>
          <p:cNvSpPr>
            <a:spLocks noGrp="1"/>
          </p:cNvSpPr>
          <p:nvPr>
            <p:ph type="sldNum" sz="quarter" idx="12"/>
          </p:nvPr>
        </p:nvSpPr>
        <p:spPr/>
        <p:txBody>
          <a:bodyPr/>
          <a:lstStyle/>
          <a:p>
            <a:fld id="{C2D51607-C8FD-4048-A60E-2C0002126F83}" type="slidenum">
              <a:rPr lang="en-GB" smtClean="0"/>
              <a:t>‹#›</a:t>
            </a:fld>
            <a:endParaRPr lang="en-GB"/>
          </a:p>
        </p:txBody>
      </p:sp>
    </p:spTree>
    <p:extLst>
      <p:ext uri="{BB962C8B-B14F-4D97-AF65-F5344CB8AC3E}">
        <p14:creationId xmlns:p14="http://schemas.microsoft.com/office/powerpoint/2010/main" val="1237890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3000">
              <a:srgbClr val="67A2D3">
                <a:lumMod val="78000"/>
              </a:srgbClr>
            </a:gs>
            <a:gs pos="100000">
              <a:srgbClr val="23537B"/>
            </a:gs>
            <a:gs pos="0">
              <a:srgbClr val="3070A5"/>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07DA49-59B6-65FD-81A2-5BC8705B7A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45DB14-6B3A-8A46-5034-D97D1984D5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9BAB1E-D14F-5A13-0429-368C4E38DB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8A00C8A-DB17-473A-A4BE-B9EFCA657F9D}" type="datetimeFigureOut">
              <a:rPr lang="en-GB" smtClean="0"/>
              <a:t>18/12/2024</a:t>
            </a:fld>
            <a:endParaRPr lang="en-GB"/>
          </a:p>
        </p:txBody>
      </p:sp>
      <p:sp>
        <p:nvSpPr>
          <p:cNvPr id="5" name="Footer Placeholder 4">
            <a:extLst>
              <a:ext uri="{FF2B5EF4-FFF2-40B4-BE49-F238E27FC236}">
                <a16:creationId xmlns:a16="http://schemas.microsoft.com/office/drawing/2014/main" id="{A8EFF050-908F-87F1-1D63-EC546ED9DE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F2572B1-F76E-3FCD-99FF-1AAD8DD7D7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D51607-C8FD-4048-A60E-2C0002126F83}" type="slidenum">
              <a:rPr lang="en-GB" smtClean="0"/>
              <a:t>‹#›</a:t>
            </a:fld>
            <a:endParaRPr lang="en-GB"/>
          </a:p>
        </p:txBody>
      </p:sp>
    </p:spTree>
    <p:extLst>
      <p:ext uri="{BB962C8B-B14F-4D97-AF65-F5344CB8AC3E}">
        <p14:creationId xmlns:p14="http://schemas.microsoft.com/office/powerpoint/2010/main" val="992076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6.png"/><Relationship Id="rId2" Type="http://schemas.openxmlformats.org/officeDocument/2006/relationships/notesSlide" Target="../notesSlides/notesSlide10.xml"/><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0.jpeg"/><Relationship Id="rId11" Type="http://schemas.openxmlformats.org/officeDocument/2006/relationships/image" Target="../media/image25.jpeg"/><Relationship Id="rId5" Type="http://schemas.openxmlformats.org/officeDocument/2006/relationships/image" Target="../media/image29.png"/><Relationship Id="rId15" Type="http://schemas.openxmlformats.org/officeDocument/2006/relationships/image" Target="../media/image34.png"/><Relationship Id="rId10" Type="http://schemas.openxmlformats.org/officeDocument/2006/relationships/image" Target="../media/image24.jpeg"/><Relationship Id="rId4" Type="http://schemas.openxmlformats.org/officeDocument/2006/relationships/image" Target="../media/image28.jpeg"/><Relationship Id="rId9" Type="http://schemas.openxmlformats.org/officeDocument/2006/relationships/image" Target="../media/image23.jpe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16.png"/><Relationship Id="rId3" Type="http://schemas.openxmlformats.org/officeDocument/2006/relationships/image" Target="../media/image32.png"/><Relationship Id="rId7" Type="http://schemas.openxmlformats.org/officeDocument/2006/relationships/image" Target="../media/image27.png"/><Relationship Id="rId12"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31.png"/><Relationship Id="rId5" Type="http://schemas.openxmlformats.org/officeDocument/2006/relationships/image" Target="../media/image33.png"/><Relationship Id="rId10" Type="http://schemas.openxmlformats.org/officeDocument/2006/relationships/image" Target="../media/image30.jpeg"/><Relationship Id="rId4" Type="http://schemas.openxmlformats.org/officeDocument/2006/relationships/image" Target="../media/image34.png"/><Relationship Id="rId9" Type="http://schemas.openxmlformats.org/officeDocument/2006/relationships/image" Target="../media/image29.png"/><Relationship Id="rId1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image" Target="../media/image16.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chart" Target="../charts/chart3.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png"/><Relationship Id="rId7" Type="http://schemas.openxmlformats.org/officeDocument/2006/relationships/image" Target="../media/image18.png"/><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5.jpeg"/><Relationship Id="rId5" Type="http://schemas.openxmlformats.org/officeDocument/2006/relationships/image" Target="../media/image21.png"/><Relationship Id="rId10" Type="http://schemas.openxmlformats.org/officeDocument/2006/relationships/image" Target="../media/image24.jpeg"/><Relationship Id="rId4" Type="http://schemas.openxmlformats.org/officeDocument/2006/relationships/image" Target="../media/image20.pn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5.jpeg"/><Relationship Id="rId12"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image" Target="../media/image27.png"/><Relationship Id="rId5" Type="http://schemas.openxmlformats.org/officeDocument/2006/relationships/image" Target="../media/image23.jpeg"/><Relationship Id="rId15" Type="http://schemas.openxmlformats.org/officeDocument/2006/relationships/image" Target="../media/image31.png"/><Relationship Id="rId10" Type="http://schemas.openxmlformats.org/officeDocument/2006/relationships/image" Target="../media/image21.png"/><Relationship Id="rId4" Type="http://schemas.openxmlformats.org/officeDocument/2006/relationships/image" Target="../media/image22.jpeg"/><Relationship Id="rId9" Type="http://schemas.openxmlformats.org/officeDocument/2006/relationships/image" Target="../media/image20.png"/><Relationship Id="rId1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450E2-3541-5166-8688-D845AAB434EB}"/>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7BF5CDCD-7593-B7BB-3502-85113D77867C}"/>
              </a:ext>
            </a:extLst>
          </p:cNvPr>
          <p:cNvGrpSpPr/>
          <p:nvPr/>
        </p:nvGrpSpPr>
        <p:grpSpPr>
          <a:xfrm>
            <a:off x="28800000" y="2469634"/>
            <a:ext cx="5201238" cy="792121"/>
            <a:chOff x="8411892" y="2469634"/>
            <a:chExt cx="5201238" cy="792121"/>
          </a:xfrm>
        </p:grpSpPr>
        <p:sp>
          <p:nvSpPr>
            <p:cNvPr id="18" name="Parallelogram 17">
              <a:extLst>
                <a:ext uri="{FF2B5EF4-FFF2-40B4-BE49-F238E27FC236}">
                  <a16:creationId xmlns:a16="http://schemas.microsoft.com/office/drawing/2014/main" id="{CC2A8A2F-2A49-DABE-2A71-708192BB70C2}"/>
                </a:ext>
              </a:extLst>
            </p:cNvPr>
            <p:cNvSpPr/>
            <p:nvPr/>
          </p:nvSpPr>
          <p:spPr>
            <a:xfrm>
              <a:off x="8411892" y="2469634"/>
              <a:ext cx="5201238" cy="792121"/>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EBB00E1F-BA29-22F7-0638-820F923771AF}"/>
                </a:ext>
              </a:extLst>
            </p:cNvPr>
            <p:cNvSpPr/>
            <p:nvPr/>
          </p:nvSpPr>
          <p:spPr>
            <a:xfrm>
              <a:off x="11369040" y="2532264"/>
              <a:ext cx="655320" cy="655320"/>
            </a:xfrm>
            <a:prstGeom prst="ellipse">
              <a:avLst/>
            </a:prstGeom>
            <a:blipFill dpi="0" rotWithShape="1">
              <a:blip r:embed="rId3"/>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74FE89AF-B23D-FD2D-BED8-4BA211739EF6}"/>
                </a:ext>
              </a:extLst>
            </p:cNvPr>
            <p:cNvSpPr txBox="1"/>
            <p:nvPr/>
          </p:nvSpPr>
          <p:spPr>
            <a:xfrm>
              <a:off x="8655685" y="2534644"/>
              <a:ext cx="2905125" cy="646331"/>
            </a:xfrm>
            <a:prstGeom prst="rect">
              <a:avLst/>
            </a:prstGeom>
            <a:noFill/>
          </p:spPr>
          <p:txBody>
            <a:bodyPr wrap="square" rtlCol="0">
              <a:spAutoFit/>
            </a:bodyPr>
            <a:lstStyle/>
            <a:p>
              <a:r>
                <a:rPr lang="en-GB" dirty="0">
                  <a:solidFill>
                    <a:srgbClr val="C46B23"/>
                  </a:solidFill>
                </a:rPr>
                <a:t>James Petworth – Lead Programmer</a:t>
              </a:r>
            </a:p>
          </p:txBody>
        </p:sp>
      </p:grpSp>
      <p:grpSp>
        <p:nvGrpSpPr>
          <p:cNvPr id="33" name="Group 32">
            <a:extLst>
              <a:ext uri="{FF2B5EF4-FFF2-40B4-BE49-F238E27FC236}">
                <a16:creationId xmlns:a16="http://schemas.microsoft.com/office/drawing/2014/main" id="{5CF92A2C-B857-7591-8832-7AD89DB30094}"/>
              </a:ext>
            </a:extLst>
          </p:cNvPr>
          <p:cNvGrpSpPr/>
          <p:nvPr/>
        </p:nvGrpSpPr>
        <p:grpSpPr>
          <a:xfrm>
            <a:off x="21600000" y="1577003"/>
            <a:ext cx="5201238" cy="792121"/>
            <a:chOff x="8636682" y="1577003"/>
            <a:chExt cx="5201238" cy="792121"/>
          </a:xfrm>
        </p:grpSpPr>
        <p:sp>
          <p:nvSpPr>
            <p:cNvPr id="19" name="Parallelogram 18">
              <a:extLst>
                <a:ext uri="{FF2B5EF4-FFF2-40B4-BE49-F238E27FC236}">
                  <a16:creationId xmlns:a16="http://schemas.microsoft.com/office/drawing/2014/main" id="{C276AE28-AC8B-CF85-464B-29964A896B57}"/>
                </a:ext>
              </a:extLst>
            </p:cNvPr>
            <p:cNvSpPr/>
            <p:nvPr/>
          </p:nvSpPr>
          <p:spPr>
            <a:xfrm>
              <a:off x="8636682" y="1577003"/>
              <a:ext cx="5201238" cy="792121"/>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129BA8FF-0915-B942-D291-16F0AF5056C3}"/>
                </a:ext>
              </a:extLst>
            </p:cNvPr>
            <p:cNvSpPr/>
            <p:nvPr/>
          </p:nvSpPr>
          <p:spPr>
            <a:xfrm>
              <a:off x="11369040" y="1638080"/>
              <a:ext cx="655320" cy="655320"/>
            </a:xfrm>
            <a:prstGeom prst="ellipse">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A957539D-4BBF-14D7-91C3-04A67281A6CA}"/>
                </a:ext>
              </a:extLst>
            </p:cNvPr>
            <p:cNvSpPr txBox="1"/>
            <p:nvPr/>
          </p:nvSpPr>
          <p:spPr>
            <a:xfrm>
              <a:off x="8865282" y="1647069"/>
              <a:ext cx="2412319" cy="646331"/>
            </a:xfrm>
            <a:prstGeom prst="rect">
              <a:avLst/>
            </a:prstGeom>
            <a:noFill/>
          </p:spPr>
          <p:txBody>
            <a:bodyPr wrap="square" rtlCol="0">
              <a:spAutoFit/>
            </a:bodyPr>
            <a:lstStyle/>
            <a:p>
              <a:r>
                <a:rPr lang="en-GB" dirty="0">
                  <a:solidFill>
                    <a:srgbClr val="C46B23"/>
                  </a:solidFill>
                </a:rPr>
                <a:t>Jon Sanders – Design</a:t>
              </a:r>
              <a:br>
                <a:rPr lang="en-GB" dirty="0">
                  <a:solidFill>
                    <a:srgbClr val="C46B23"/>
                  </a:solidFill>
                </a:rPr>
              </a:br>
              <a:r>
                <a:rPr lang="en-GB" dirty="0">
                  <a:solidFill>
                    <a:srgbClr val="C46B23"/>
                  </a:solidFill>
                </a:rPr>
                <a:t>Director</a:t>
              </a:r>
            </a:p>
          </p:txBody>
        </p:sp>
      </p:grpSp>
      <p:grpSp>
        <p:nvGrpSpPr>
          <p:cNvPr id="32" name="Group 31">
            <a:extLst>
              <a:ext uri="{FF2B5EF4-FFF2-40B4-BE49-F238E27FC236}">
                <a16:creationId xmlns:a16="http://schemas.microsoft.com/office/drawing/2014/main" id="{62767B04-2956-29ED-4154-0FD0C3B7E034}"/>
              </a:ext>
            </a:extLst>
          </p:cNvPr>
          <p:cNvGrpSpPr/>
          <p:nvPr/>
        </p:nvGrpSpPr>
        <p:grpSpPr>
          <a:xfrm>
            <a:off x="14400000" y="684372"/>
            <a:ext cx="5201238" cy="792121"/>
            <a:chOff x="8865282" y="684372"/>
            <a:chExt cx="5201238" cy="792121"/>
          </a:xfrm>
        </p:grpSpPr>
        <p:sp>
          <p:nvSpPr>
            <p:cNvPr id="20" name="Parallelogram 19">
              <a:extLst>
                <a:ext uri="{FF2B5EF4-FFF2-40B4-BE49-F238E27FC236}">
                  <a16:creationId xmlns:a16="http://schemas.microsoft.com/office/drawing/2014/main" id="{8F619A72-84B8-6452-5B9B-3A6B6FB0B1C1}"/>
                </a:ext>
              </a:extLst>
            </p:cNvPr>
            <p:cNvSpPr/>
            <p:nvPr/>
          </p:nvSpPr>
          <p:spPr>
            <a:xfrm>
              <a:off x="8865282" y="684372"/>
              <a:ext cx="5201238" cy="792121"/>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3D81BC39-0921-845B-6D04-71481F9273F0}"/>
                </a:ext>
              </a:extLst>
            </p:cNvPr>
            <p:cNvSpPr/>
            <p:nvPr/>
          </p:nvSpPr>
          <p:spPr>
            <a:xfrm>
              <a:off x="11369040" y="784797"/>
              <a:ext cx="655320" cy="655320"/>
            </a:xfrm>
            <a:prstGeom prst="ellipse">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a:extLst>
                <a:ext uri="{FF2B5EF4-FFF2-40B4-BE49-F238E27FC236}">
                  <a16:creationId xmlns:a16="http://schemas.microsoft.com/office/drawing/2014/main" id="{14A6BDD4-F3CD-4269-F80D-F4B3DD82ECB1}"/>
                </a:ext>
              </a:extLst>
            </p:cNvPr>
            <p:cNvSpPr txBox="1"/>
            <p:nvPr/>
          </p:nvSpPr>
          <p:spPr>
            <a:xfrm>
              <a:off x="9049433" y="742504"/>
              <a:ext cx="2228168" cy="646331"/>
            </a:xfrm>
            <a:prstGeom prst="rect">
              <a:avLst/>
            </a:prstGeom>
            <a:noFill/>
          </p:spPr>
          <p:txBody>
            <a:bodyPr wrap="square" rtlCol="0">
              <a:spAutoFit/>
            </a:bodyPr>
            <a:lstStyle/>
            <a:p>
              <a:r>
                <a:rPr lang="en-GB" dirty="0">
                  <a:solidFill>
                    <a:srgbClr val="C46B23"/>
                  </a:solidFill>
                </a:rPr>
                <a:t>Lou Hudson – Senior</a:t>
              </a:r>
              <a:br>
                <a:rPr lang="en-GB" dirty="0">
                  <a:solidFill>
                    <a:srgbClr val="C46B23"/>
                  </a:solidFill>
                </a:rPr>
              </a:br>
              <a:r>
                <a:rPr lang="en-GB" dirty="0">
                  <a:solidFill>
                    <a:srgbClr val="C46B23"/>
                  </a:solidFill>
                </a:rPr>
                <a:t>Producer</a:t>
              </a:r>
            </a:p>
          </p:txBody>
        </p:sp>
      </p:grpSp>
      <p:grpSp>
        <p:nvGrpSpPr>
          <p:cNvPr id="31" name="Group 30">
            <a:extLst>
              <a:ext uri="{FF2B5EF4-FFF2-40B4-BE49-F238E27FC236}">
                <a16:creationId xmlns:a16="http://schemas.microsoft.com/office/drawing/2014/main" id="{3276FBEE-D169-D360-036B-0EFB5DF1358C}"/>
              </a:ext>
            </a:extLst>
          </p:cNvPr>
          <p:cNvGrpSpPr/>
          <p:nvPr/>
        </p:nvGrpSpPr>
        <p:grpSpPr>
          <a:xfrm>
            <a:off x="-14400000" y="28662"/>
            <a:ext cx="9081817" cy="3233093"/>
            <a:chOff x="-762001" y="28662"/>
            <a:chExt cx="9081817" cy="3233093"/>
          </a:xfrm>
        </p:grpSpPr>
        <p:sp>
          <p:nvSpPr>
            <p:cNvPr id="29" name="Parallelogram 28">
              <a:extLst>
                <a:ext uri="{FF2B5EF4-FFF2-40B4-BE49-F238E27FC236}">
                  <a16:creationId xmlns:a16="http://schemas.microsoft.com/office/drawing/2014/main" id="{39D435B7-0726-682F-D2F9-7AF69A8512BC}"/>
                </a:ext>
              </a:extLst>
            </p:cNvPr>
            <p:cNvSpPr/>
            <p:nvPr/>
          </p:nvSpPr>
          <p:spPr>
            <a:xfrm>
              <a:off x="-762001" y="667525"/>
              <a:ext cx="9081817" cy="2594230"/>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D810148B-CA15-CDC0-0B64-B58508014065}"/>
                </a:ext>
              </a:extLst>
            </p:cNvPr>
            <p:cNvSpPr txBox="1"/>
            <p:nvPr/>
          </p:nvSpPr>
          <p:spPr>
            <a:xfrm>
              <a:off x="88630" y="28662"/>
              <a:ext cx="8102870" cy="3108543"/>
            </a:xfrm>
            <a:prstGeom prst="rect">
              <a:avLst/>
            </a:prstGeom>
            <a:noFill/>
          </p:spPr>
          <p:txBody>
            <a:bodyPr wrap="square" rtlCol="0">
              <a:spAutoFit/>
            </a:bodyPr>
            <a:lstStyle/>
            <a:p>
              <a:r>
                <a:rPr lang="en-GB" sz="2800" b="1" dirty="0">
                  <a:solidFill>
                    <a:srgbClr val="C46B23"/>
                  </a:solidFill>
                  <a:latin typeface="Aharoni" panose="02010803020104030203" pitchFamily="2" charset="-79"/>
                  <a:cs typeface="Aharoni" panose="02010803020104030203" pitchFamily="2" charset="-79"/>
                </a:rPr>
                <a:t>TowerStart Games</a:t>
              </a:r>
            </a:p>
            <a:p>
              <a:endParaRPr lang="en-GB" sz="2800" b="1" dirty="0">
                <a:solidFill>
                  <a:srgbClr val="C46B23"/>
                </a:solidFill>
              </a:endParaRPr>
            </a:p>
            <a:p>
              <a:pPr marL="457200" indent="-457200">
                <a:buFont typeface="Arial" panose="020B0604020202020204" pitchFamily="34" charset="0"/>
                <a:buChar char="•"/>
              </a:pPr>
              <a:r>
                <a:rPr lang="en-GB" sz="2800" dirty="0">
                  <a:solidFill>
                    <a:srgbClr val="C46B23"/>
                  </a:solidFill>
                </a:rPr>
                <a:t>Founded in 2020</a:t>
              </a:r>
            </a:p>
            <a:p>
              <a:pPr marL="457200" indent="-457200">
                <a:buFont typeface="Arial" panose="020B0604020202020204" pitchFamily="34" charset="0"/>
                <a:buChar char="•"/>
              </a:pPr>
              <a:r>
                <a:rPr lang="en-GB" sz="2800" dirty="0">
                  <a:solidFill>
                    <a:srgbClr val="C46B23"/>
                  </a:solidFill>
                </a:rPr>
                <a:t>Released “Woodland Defence” last year</a:t>
              </a:r>
            </a:p>
            <a:p>
              <a:pPr marL="457200" indent="-457200">
                <a:buFont typeface="Arial" panose="020B0604020202020204" pitchFamily="34" charset="0"/>
                <a:buChar char="•"/>
              </a:pPr>
              <a:r>
                <a:rPr lang="en-GB" sz="2800" dirty="0">
                  <a:solidFill>
                    <a:srgbClr val="C46B23"/>
                  </a:solidFill>
                </a:rPr>
                <a:t>Achieved 100k downloads in first week on iOS</a:t>
              </a:r>
            </a:p>
            <a:p>
              <a:pPr marL="457200" indent="-457200">
                <a:buFont typeface="Arial" panose="020B0604020202020204" pitchFamily="34" charset="0"/>
                <a:buChar char="•"/>
              </a:pPr>
              <a:r>
                <a:rPr lang="en-GB" sz="2800" dirty="0">
                  <a:solidFill>
                    <a:srgbClr val="C46B23"/>
                  </a:solidFill>
                </a:rPr>
                <a:t>Small team with big pedigree</a:t>
              </a:r>
            </a:p>
            <a:p>
              <a:pPr marL="457200" indent="-457200">
                <a:buFont typeface="Arial" panose="020B0604020202020204" pitchFamily="34" charset="0"/>
                <a:buChar char="•"/>
              </a:pPr>
              <a:r>
                <a:rPr lang="en-GB" sz="2800" dirty="0">
                  <a:solidFill>
                    <a:srgbClr val="C46B23"/>
                  </a:solidFill>
                </a:rPr>
                <a:t>Located in Brighton – hub for mobile games</a:t>
              </a:r>
            </a:p>
          </p:txBody>
        </p:sp>
      </p:grpSp>
      <p:grpSp>
        <p:nvGrpSpPr>
          <p:cNvPr id="37" name="Group 36">
            <a:extLst>
              <a:ext uri="{FF2B5EF4-FFF2-40B4-BE49-F238E27FC236}">
                <a16:creationId xmlns:a16="http://schemas.microsoft.com/office/drawing/2014/main" id="{C0BE242E-961B-BA49-276D-68C1F684B204}"/>
              </a:ext>
            </a:extLst>
          </p:cNvPr>
          <p:cNvGrpSpPr/>
          <p:nvPr/>
        </p:nvGrpSpPr>
        <p:grpSpPr>
          <a:xfrm>
            <a:off x="14400000" y="4084320"/>
            <a:ext cx="15863123" cy="2089308"/>
            <a:chOff x="-325943" y="4084320"/>
            <a:chExt cx="15863123" cy="2089308"/>
          </a:xfrm>
        </p:grpSpPr>
        <p:grpSp>
          <p:nvGrpSpPr>
            <p:cNvPr id="14" name="Group 13">
              <a:extLst>
                <a:ext uri="{FF2B5EF4-FFF2-40B4-BE49-F238E27FC236}">
                  <a16:creationId xmlns:a16="http://schemas.microsoft.com/office/drawing/2014/main" id="{F9232A7B-6BAB-06F9-83A6-7E4C01024B01}"/>
                </a:ext>
              </a:extLst>
            </p:cNvPr>
            <p:cNvGrpSpPr/>
            <p:nvPr/>
          </p:nvGrpSpPr>
          <p:grpSpPr>
            <a:xfrm>
              <a:off x="2872362" y="4084320"/>
              <a:ext cx="12664818" cy="2089308"/>
              <a:chOff x="2872362" y="4084320"/>
              <a:chExt cx="12664818" cy="2089308"/>
            </a:xfrm>
          </p:grpSpPr>
          <p:sp>
            <p:nvSpPr>
              <p:cNvPr id="12" name="Parallelogram 11">
                <a:extLst>
                  <a:ext uri="{FF2B5EF4-FFF2-40B4-BE49-F238E27FC236}">
                    <a16:creationId xmlns:a16="http://schemas.microsoft.com/office/drawing/2014/main" id="{1AA19FDB-D76D-97A3-E70C-FB68E8B4653B}"/>
                  </a:ext>
                </a:extLst>
              </p:cNvPr>
              <p:cNvSpPr/>
              <p:nvPr/>
            </p:nvSpPr>
            <p:spPr>
              <a:xfrm>
                <a:off x="2872362" y="4084320"/>
                <a:ext cx="12664818" cy="2089308"/>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descr="A logo of a square object&#10;&#10;Description automatically generated">
                <a:extLst>
                  <a:ext uri="{FF2B5EF4-FFF2-40B4-BE49-F238E27FC236}">
                    <a16:creationId xmlns:a16="http://schemas.microsoft.com/office/drawing/2014/main" id="{DD019EEB-6BF4-34BB-1E3E-78B22F67CE6C}"/>
                  </a:ext>
                </a:extLst>
              </p:cNvPr>
              <p:cNvPicPr>
                <a:picLocks noChangeAspect="1"/>
              </p:cNvPicPr>
              <p:nvPr/>
            </p:nvPicPr>
            <p:blipFill>
              <a:blip r:embed="rId6">
                <a:extLst>
                  <a:ext uri="{28A0092B-C50C-407E-A947-70E740481C1C}">
                    <a14:useLocalDpi xmlns:a14="http://schemas.microsoft.com/office/drawing/2010/main" val="0"/>
                  </a:ext>
                </a:extLst>
              </a:blip>
              <a:srcRect l="30936" r="22552" b="15717"/>
              <a:stretch/>
            </p:blipFill>
            <p:spPr>
              <a:xfrm rot="2385824">
                <a:off x="10142219" y="4084320"/>
                <a:ext cx="2049781" cy="2089308"/>
              </a:xfrm>
              <a:prstGeom prst="rect">
                <a:avLst/>
              </a:prstGeom>
            </p:spPr>
          </p:pic>
          <p:sp>
            <p:nvSpPr>
              <p:cNvPr id="6" name="TextBox 5">
                <a:extLst>
                  <a:ext uri="{FF2B5EF4-FFF2-40B4-BE49-F238E27FC236}">
                    <a16:creationId xmlns:a16="http://schemas.microsoft.com/office/drawing/2014/main" id="{8B712466-6A10-2FD1-EB00-5EFCCA54D087}"/>
                  </a:ext>
                </a:extLst>
              </p:cNvPr>
              <p:cNvSpPr txBox="1"/>
              <p:nvPr/>
            </p:nvSpPr>
            <p:spPr>
              <a:xfrm>
                <a:off x="3352800" y="4732020"/>
                <a:ext cx="6966972" cy="1015663"/>
              </a:xfrm>
              <a:prstGeom prst="rect">
                <a:avLst/>
              </a:prstGeom>
              <a:noFill/>
            </p:spPr>
            <p:txBody>
              <a:bodyPr wrap="none" rtlCol="0">
                <a:spAutoFit/>
              </a:bodyPr>
              <a:lstStyle/>
              <a:p>
                <a:r>
                  <a:rPr lang="en-GB" sz="6000" dirty="0">
                    <a:solidFill>
                      <a:srgbClr val="C46B23"/>
                    </a:solidFill>
                    <a:latin typeface="Aharoni" panose="02010803020104030203" pitchFamily="2" charset="-79"/>
                    <a:cs typeface="Aharoni" panose="02010803020104030203" pitchFamily="2" charset="-79"/>
                  </a:rPr>
                  <a:t>TowerStart Games</a:t>
                </a:r>
              </a:p>
            </p:txBody>
          </p:sp>
        </p:grpSp>
        <p:pic>
          <p:nvPicPr>
            <p:cNvPr id="36" name="Picture 35" descr="A blue and red machine with red tubes&#10;&#10;Description automatically generated">
              <a:extLst>
                <a:ext uri="{FF2B5EF4-FFF2-40B4-BE49-F238E27FC236}">
                  <a16:creationId xmlns:a16="http://schemas.microsoft.com/office/drawing/2014/main" id="{616D8889-25B0-E55E-662F-DAEF4CAB82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943" y="4239458"/>
              <a:ext cx="3438524" cy="1934170"/>
            </a:xfrm>
            <a:prstGeom prst="rect">
              <a:avLst/>
            </a:prstGeom>
          </p:spPr>
        </p:pic>
      </p:grpSp>
      <p:sp>
        <p:nvSpPr>
          <p:cNvPr id="43" name="Parallelogram 42">
            <a:extLst>
              <a:ext uri="{FF2B5EF4-FFF2-40B4-BE49-F238E27FC236}">
                <a16:creationId xmlns:a16="http://schemas.microsoft.com/office/drawing/2014/main" id="{440FF780-C9A1-F7B5-D4B9-72325394971F}"/>
              </a:ext>
            </a:extLst>
          </p:cNvPr>
          <p:cNvSpPr/>
          <p:nvPr/>
        </p:nvSpPr>
        <p:spPr>
          <a:xfrm>
            <a:off x="-1440000" y="3428999"/>
            <a:ext cx="11353800" cy="3196175"/>
          </a:xfrm>
          <a:prstGeom prst="parallelogram">
            <a:avLst/>
          </a:prstGeom>
          <a:blipFill dpi="0" rotWithShape="1">
            <a:blip r:embed="rId8"/>
            <a:srcRect/>
            <a:tile tx="1270000" ty="-381000" sx="37000" sy="3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a:extLst>
              <a:ext uri="{FF2B5EF4-FFF2-40B4-BE49-F238E27FC236}">
                <a16:creationId xmlns:a16="http://schemas.microsoft.com/office/drawing/2014/main" id="{CC6EB2FE-085C-FD39-2474-D1B8D70624B0}"/>
              </a:ext>
            </a:extLst>
          </p:cNvPr>
          <p:cNvGrpSpPr/>
          <p:nvPr/>
        </p:nvGrpSpPr>
        <p:grpSpPr>
          <a:xfrm>
            <a:off x="1080000" y="270468"/>
            <a:ext cx="15278100" cy="1644497"/>
            <a:chOff x="1211943" y="451655"/>
            <a:chExt cx="15278100" cy="1644497"/>
          </a:xfrm>
        </p:grpSpPr>
        <p:sp>
          <p:nvSpPr>
            <p:cNvPr id="42" name="Parallelogram 41">
              <a:extLst>
                <a:ext uri="{FF2B5EF4-FFF2-40B4-BE49-F238E27FC236}">
                  <a16:creationId xmlns:a16="http://schemas.microsoft.com/office/drawing/2014/main" id="{A958691B-C283-F985-B056-74B0E0C85A06}"/>
                </a:ext>
              </a:extLst>
            </p:cNvPr>
            <p:cNvSpPr/>
            <p:nvPr/>
          </p:nvSpPr>
          <p:spPr>
            <a:xfrm>
              <a:off x="1211943" y="451655"/>
              <a:ext cx="15278100" cy="1644497"/>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descr="A close up of a logo&#10;&#10;Description automatically generated">
              <a:extLst>
                <a:ext uri="{FF2B5EF4-FFF2-40B4-BE49-F238E27FC236}">
                  <a16:creationId xmlns:a16="http://schemas.microsoft.com/office/drawing/2014/main" id="{DA7DAE7D-210C-4C95-00DE-542C6870AE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6127" y="660377"/>
              <a:ext cx="9081817" cy="1191153"/>
            </a:xfrm>
            <a:prstGeom prst="rect">
              <a:avLst/>
            </a:prstGeom>
          </p:spPr>
        </p:pic>
      </p:grpSp>
      <p:grpSp>
        <p:nvGrpSpPr>
          <p:cNvPr id="50" name="Group 49">
            <a:extLst>
              <a:ext uri="{FF2B5EF4-FFF2-40B4-BE49-F238E27FC236}">
                <a16:creationId xmlns:a16="http://schemas.microsoft.com/office/drawing/2014/main" id="{5323048B-C442-0E48-A59C-A891839FC66C}"/>
              </a:ext>
            </a:extLst>
          </p:cNvPr>
          <p:cNvGrpSpPr/>
          <p:nvPr/>
        </p:nvGrpSpPr>
        <p:grpSpPr>
          <a:xfrm>
            <a:off x="-972000" y="2293400"/>
            <a:ext cx="12625282" cy="792121"/>
            <a:chOff x="-381000" y="2293400"/>
            <a:chExt cx="10902491" cy="792121"/>
          </a:xfrm>
        </p:grpSpPr>
        <p:sp>
          <p:nvSpPr>
            <p:cNvPr id="48" name="Parallelogram 47">
              <a:extLst>
                <a:ext uri="{FF2B5EF4-FFF2-40B4-BE49-F238E27FC236}">
                  <a16:creationId xmlns:a16="http://schemas.microsoft.com/office/drawing/2014/main" id="{892A2C49-C577-D98F-3FC8-B94C654B1666}"/>
                </a:ext>
              </a:extLst>
            </p:cNvPr>
            <p:cNvSpPr/>
            <p:nvPr/>
          </p:nvSpPr>
          <p:spPr>
            <a:xfrm>
              <a:off x="-381000" y="2293400"/>
              <a:ext cx="9639300" cy="792121"/>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D5A42237-DA95-18A1-07FC-E04A4B7AB266}"/>
                </a:ext>
              </a:extLst>
            </p:cNvPr>
            <p:cNvSpPr txBox="1"/>
            <p:nvPr/>
          </p:nvSpPr>
          <p:spPr>
            <a:xfrm>
              <a:off x="1403546" y="2438458"/>
              <a:ext cx="9117945" cy="461665"/>
            </a:xfrm>
            <a:prstGeom prst="rect">
              <a:avLst/>
            </a:prstGeom>
            <a:noFill/>
          </p:spPr>
          <p:txBody>
            <a:bodyPr wrap="none" rtlCol="0">
              <a:spAutoFit/>
            </a:bodyPr>
            <a:lstStyle/>
            <a:p>
              <a:r>
                <a:rPr lang="en-GB" sz="2400" b="1" dirty="0">
                  <a:solidFill>
                    <a:srgbClr val="C46B23"/>
                  </a:solidFill>
                </a:rPr>
                <a:t>A casual and seamless idle tower defence base building game</a:t>
              </a:r>
            </a:p>
          </p:txBody>
        </p:sp>
      </p:grpSp>
    </p:spTree>
    <p:extLst>
      <p:ext uri="{BB962C8B-B14F-4D97-AF65-F5344CB8AC3E}">
        <p14:creationId xmlns:p14="http://schemas.microsoft.com/office/powerpoint/2010/main" val="1754275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13535-F920-A986-2CD7-AABD824C8D3A}"/>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FAEE8EB1-B794-86C3-02D0-671162EC476F}"/>
              </a:ext>
            </a:extLst>
          </p:cNvPr>
          <p:cNvGrpSpPr/>
          <p:nvPr/>
        </p:nvGrpSpPr>
        <p:grpSpPr>
          <a:xfrm>
            <a:off x="-7016433" y="1534299"/>
            <a:ext cx="12097069" cy="5570756"/>
            <a:chOff x="-7016433" y="1534299"/>
            <a:chExt cx="12097069" cy="5570756"/>
          </a:xfrm>
        </p:grpSpPr>
        <p:grpSp>
          <p:nvGrpSpPr>
            <p:cNvPr id="16" name="Group 15">
              <a:extLst>
                <a:ext uri="{FF2B5EF4-FFF2-40B4-BE49-F238E27FC236}">
                  <a16:creationId xmlns:a16="http://schemas.microsoft.com/office/drawing/2014/main" id="{3D8DEF13-0054-EA3A-26FC-AFF9D3516CF7}"/>
                </a:ext>
              </a:extLst>
            </p:cNvPr>
            <p:cNvGrpSpPr/>
            <p:nvPr/>
          </p:nvGrpSpPr>
          <p:grpSpPr>
            <a:xfrm>
              <a:off x="-7016433" y="1534299"/>
              <a:ext cx="11756072" cy="4993587"/>
              <a:chOff x="-7016433" y="1534299"/>
              <a:chExt cx="11756072" cy="4993587"/>
            </a:xfrm>
          </p:grpSpPr>
          <p:sp>
            <p:nvSpPr>
              <p:cNvPr id="8" name="Parallelogram 7">
                <a:extLst>
                  <a:ext uri="{FF2B5EF4-FFF2-40B4-BE49-F238E27FC236}">
                    <a16:creationId xmlns:a16="http://schemas.microsoft.com/office/drawing/2014/main" id="{E058C976-19BF-7386-435F-70F1228BB359}"/>
                  </a:ext>
                </a:extLst>
              </p:cNvPr>
              <p:cNvSpPr/>
              <p:nvPr/>
            </p:nvSpPr>
            <p:spPr>
              <a:xfrm>
                <a:off x="-6867525" y="1534299"/>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arallelogram 8">
                <a:extLst>
                  <a:ext uri="{FF2B5EF4-FFF2-40B4-BE49-F238E27FC236}">
                    <a16:creationId xmlns:a16="http://schemas.microsoft.com/office/drawing/2014/main" id="{70CD7CC2-A286-2DCB-B306-619EFEDF1AEB}"/>
                  </a:ext>
                </a:extLst>
              </p:cNvPr>
              <p:cNvSpPr/>
              <p:nvPr/>
            </p:nvSpPr>
            <p:spPr>
              <a:xfrm>
                <a:off x="-6273483" y="2124849"/>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arallelogram 9">
                <a:extLst>
                  <a:ext uri="{FF2B5EF4-FFF2-40B4-BE49-F238E27FC236}">
                    <a16:creationId xmlns:a16="http://schemas.microsoft.com/office/drawing/2014/main" id="{068E8916-F8DA-50DF-05DD-C719C1F35488}"/>
                  </a:ext>
                </a:extLst>
              </p:cNvPr>
              <p:cNvSpPr/>
              <p:nvPr/>
            </p:nvSpPr>
            <p:spPr>
              <a:xfrm>
                <a:off x="-7016433" y="2739885"/>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arallelogram 10">
                <a:extLst>
                  <a:ext uri="{FF2B5EF4-FFF2-40B4-BE49-F238E27FC236}">
                    <a16:creationId xmlns:a16="http://schemas.microsoft.com/office/drawing/2014/main" id="{534ABBDE-374D-624D-E62D-63DCD27F2DB0}"/>
                  </a:ext>
                </a:extLst>
              </p:cNvPr>
              <p:cNvSpPr/>
              <p:nvPr/>
            </p:nvSpPr>
            <p:spPr>
              <a:xfrm>
                <a:off x="-5943599" y="3407434"/>
                <a:ext cx="8943976" cy="6883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arallelogram 11">
                <a:extLst>
                  <a:ext uri="{FF2B5EF4-FFF2-40B4-BE49-F238E27FC236}">
                    <a16:creationId xmlns:a16="http://schemas.microsoft.com/office/drawing/2014/main" id="{2C12A175-15E7-D65E-86F8-B907D946382D}"/>
                  </a:ext>
                </a:extLst>
              </p:cNvPr>
              <p:cNvSpPr/>
              <p:nvPr/>
            </p:nvSpPr>
            <p:spPr>
              <a:xfrm>
                <a:off x="-4930458" y="4244537"/>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arallelogram 12">
                <a:extLst>
                  <a:ext uri="{FF2B5EF4-FFF2-40B4-BE49-F238E27FC236}">
                    <a16:creationId xmlns:a16="http://schemas.microsoft.com/office/drawing/2014/main" id="{DE8B50B5-F502-48B9-D296-E8007E9DF9F6}"/>
                  </a:ext>
                </a:extLst>
              </p:cNvPr>
              <p:cNvSpPr/>
              <p:nvPr/>
            </p:nvSpPr>
            <p:spPr>
              <a:xfrm>
                <a:off x="-4314100" y="4875399"/>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arallelogram 13">
                <a:extLst>
                  <a:ext uri="{FF2B5EF4-FFF2-40B4-BE49-F238E27FC236}">
                    <a16:creationId xmlns:a16="http://schemas.microsoft.com/office/drawing/2014/main" id="{3D036436-7E36-6BAD-0003-1EBCF8B63729}"/>
                  </a:ext>
                </a:extLst>
              </p:cNvPr>
              <p:cNvSpPr/>
              <p:nvPr/>
            </p:nvSpPr>
            <p:spPr>
              <a:xfrm>
                <a:off x="-4806633" y="5450123"/>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arallelogram 14">
                <a:extLst>
                  <a:ext uri="{FF2B5EF4-FFF2-40B4-BE49-F238E27FC236}">
                    <a16:creationId xmlns:a16="http://schemas.microsoft.com/office/drawing/2014/main" id="{94166D86-3A13-2597-FA00-41717520A04E}"/>
                  </a:ext>
                </a:extLst>
              </p:cNvPr>
              <p:cNvSpPr/>
              <p:nvPr/>
            </p:nvSpPr>
            <p:spPr>
              <a:xfrm>
                <a:off x="-4204336" y="6080985"/>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a:extLst>
                <a:ext uri="{FF2B5EF4-FFF2-40B4-BE49-F238E27FC236}">
                  <a16:creationId xmlns:a16="http://schemas.microsoft.com/office/drawing/2014/main" id="{22853E15-DF64-7D2F-2E79-FD5899FAF1DF}"/>
                </a:ext>
              </a:extLst>
            </p:cNvPr>
            <p:cNvSpPr txBox="1"/>
            <p:nvPr/>
          </p:nvSpPr>
          <p:spPr>
            <a:xfrm>
              <a:off x="114300" y="1534299"/>
              <a:ext cx="4966336" cy="5570756"/>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rgbClr val="C46B23"/>
                  </a:solidFill>
                </a:rPr>
                <a:t>Singleplayer</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Launched in 2018</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 4.8/5 stars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1 million+ downloads</a:t>
              </a:r>
            </a:p>
            <a:p>
              <a:pPr marL="285750" indent="-285750">
                <a:buFont typeface="Arial" panose="020B0604020202020204" pitchFamily="34" charset="0"/>
                <a:buChar char="•"/>
              </a:pPr>
              <a:r>
                <a:rPr lang="en-GB" sz="2000" dirty="0">
                  <a:solidFill>
                    <a:srgbClr val="C46B23"/>
                  </a:solidFill>
                </a:rPr>
                <a:t>($6.99) paid app</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Popular on multiple platforms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Notable for being Paid instead of f2p</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Many upgrade paths for towers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can still buy in-game currency</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endParaRPr lang="en-GB" dirty="0">
                <a:solidFill>
                  <a:srgbClr val="C46B23"/>
                </a:solidFill>
              </a:endParaRPr>
            </a:p>
          </p:txBody>
        </p:sp>
      </p:grpSp>
      <p:pic>
        <p:nvPicPr>
          <p:cNvPr id="5122" name="Picture 2" descr="Bloons Tower Defense 6 | Bloons Wiki | Fandom">
            <a:extLst>
              <a:ext uri="{FF2B5EF4-FFF2-40B4-BE49-F238E27FC236}">
                <a16:creationId xmlns:a16="http://schemas.microsoft.com/office/drawing/2014/main" id="{701F2EF9-4026-4206-BC08-CABB1E6D0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257" y="44154"/>
            <a:ext cx="2484685" cy="1426234"/>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6B3BBBA0-FFA8-D738-2445-4BE07332B115}"/>
              </a:ext>
            </a:extLst>
          </p:cNvPr>
          <p:cNvGrpSpPr/>
          <p:nvPr/>
        </p:nvGrpSpPr>
        <p:grpSpPr>
          <a:xfrm>
            <a:off x="3264534" y="328713"/>
            <a:ext cx="8927466" cy="3031945"/>
            <a:chOff x="3264534" y="328713"/>
            <a:chExt cx="8927466" cy="3031945"/>
          </a:xfrm>
        </p:grpSpPr>
        <p:pic>
          <p:nvPicPr>
            <p:cNvPr id="5134" name="Picture 14" descr="'Bloons TD 6' Review - The Game Where Everything Happens So Much ...">
              <a:extLst>
                <a:ext uri="{FF2B5EF4-FFF2-40B4-BE49-F238E27FC236}">
                  <a16:creationId xmlns:a16="http://schemas.microsoft.com/office/drawing/2014/main" id="{2D7014F8-FB0A-0235-3096-DE1CA0A54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534" y="328713"/>
              <a:ext cx="4038599" cy="3028949"/>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a:extLst>
                <a:ext uri="{FF2B5EF4-FFF2-40B4-BE49-F238E27FC236}">
                  <a16:creationId xmlns:a16="http://schemas.microsoft.com/office/drawing/2014/main" id="{5CDDB5BD-A9D2-184D-0783-13BC82056F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28" r="19442"/>
            <a:stretch/>
          </p:blipFill>
          <p:spPr bwMode="auto">
            <a:xfrm>
              <a:off x="7303133" y="328714"/>
              <a:ext cx="4888867" cy="30319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8C98A19D-1D29-4565-0280-CC4A85E18922}"/>
              </a:ext>
            </a:extLst>
          </p:cNvPr>
          <p:cNvGrpSpPr/>
          <p:nvPr/>
        </p:nvGrpSpPr>
        <p:grpSpPr>
          <a:xfrm>
            <a:off x="4806314" y="3830120"/>
            <a:ext cx="7385686" cy="2537461"/>
            <a:chOff x="4806314" y="3830120"/>
            <a:chExt cx="7385686" cy="2537461"/>
          </a:xfrm>
        </p:grpSpPr>
        <p:pic>
          <p:nvPicPr>
            <p:cNvPr id="5128" name="Picture 8" descr="Bloons TD 6 on Steam">
              <a:extLst>
                <a:ext uri="{FF2B5EF4-FFF2-40B4-BE49-F238E27FC236}">
                  <a16:creationId xmlns:a16="http://schemas.microsoft.com/office/drawing/2014/main" id="{5A25E9DC-68DC-2D62-9734-B83AAEDFF6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669"/>
            <a:stretch/>
          </p:blipFill>
          <p:spPr bwMode="auto">
            <a:xfrm>
              <a:off x="8252460" y="3830120"/>
              <a:ext cx="3939540" cy="2537461"/>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a:extLst>
                <a:ext uri="{FF2B5EF4-FFF2-40B4-BE49-F238E27FC236}">
                  <a16:creationId xmlns:a16="http://schemas.microsoft.com/office/drawing/2014/main" id="{7BAB99C9-4C1F-7A12-18B7-45F69C90A21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277" r="15330"/>
            <a:stretch/>
          </p:blipFill>
          <p:spPr bwMode="auto">
            <a:xfrm>
              <a:off x="4806314" y="3830120"/>
              <a:ext cx="3446146" cy="25374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778734CF-1C8C-59AB-7665-CA6FEEE52970}"/>
              </a:ext>
            </a:extLst>
          </p:cNvPr>
          <p:cNvGrpSpPr/>
          <p:nvPr/>
        </p:nvGrpSpPr>
        <p:grpSpPr>
          <a:xfrm>
            <a:off x="56352440" y="328713"/>
            <a:ext cx="9002890" cy="2185152"/>
            <a:chOff x="3215640" y="1158498"/>
            <a:chExt cx="9002890" cy="2185152"/>
          </a:xfrm>
        </p:grpSpPr>
        <p:pic>
          <p:nvPicPr>
            <p:cNvPr id="19" name="Picture 4">
              <a:extLst>
                <a:ext uri="{FF2B5EF4-FFF2-40B4-BE49-F238E27FC236}">
                  <a16:creationId xmlns:a16="http://schemas.microsoft.com/office/drawing/2014/main" id="{7A3DF448-05A9-4F2B-F724-F41D0C5E3E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15640" y="1158498"/>
              <a:ext cx="4432637" cy="21851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Arknights In-depth Look - Dice &amp; D-Pads">
              <a:extLst>
                <a:ext uri="{FF2B5EF4-FFF2-40B4-BE49-F238E27FC236}">
                  <a16:creationId xmlns:a16="http://schemas.microsoft.com/office/drawing/2014/main" id="{61713110-831E-2A0E-F251-3ABE408B72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48277" y="1158498"/>
              <a:ext cx="4570253" cy="21851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3DF37960-C757-F3F8-49A1-CA27ED114EC2}"/>
              </a:ext>
            </a:extLst>
          </p:cNvPr>
          <p:cNvGrpSpPr/>
          <p:nvPr/>
        </p:nvGrpSpPr>
        <p:grpSpPr>
          <a:xfrm>
            <a:off x="56336988" y="3163095"/>
            <a:ext cx="8991812" cy="2453641"/>
            <a:chOff x="3200188" y="3992880"/>
            <a:chExt cx="8991812" cy="2453641"/>
          </a:xfrm>
        </p:grpSpPr>
        <p:pic>
          <p:nvPicPr>
            <p:cNvPr id="22" name="Picture 12" descr="Arknights | We update our recommendations daily, the latest and most ...">
              <a:extLst>
                <a:ext uri="{FF2B5EF4-FFF2-40B4-BE49-F238E27FC236}">
                  <a16:creationId xmlns:a16="http://schemas.microsoft.com/office/drawing/2014/main" id="{CFA2841A-0B22-A9B4-6E9A-2A7106E151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2214" y="3992880"/>
              <a:ext cx="4629786" cy="24536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Base Guide (How to Setup Your Building Layout) - Arknights - 1gamerdash">
              <a:extLst>
                <a:ext uri="{FF2B5EF4-FFF2-40B4-BE49-F238E27FC236}">
                  <a16:creationId xmlns:a16="http://schemas.microsoft.com/office/drawing/2014/main" id="{499F972E-B066-B56C-C106-77B93D05AA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0188" y="3992880"/>
              <a:ext cx="4362026" cy="2453641"/>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6" descr="Arknights English Release Logo PNG Vector (SVG) Free Download">
            <a:extLst>
              <a:ext uri="{FF2B5EF4-FFF2-40B4-BE49-F238E27FC236}">
                <a16:creationId xmlns:a16="http://schemas.microsoft.com/office/drawing/2014/main" id="{C99CF83B-BF0E-639A-DCFB-3FDAF57585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7264" y="-27912060"/>
            <a:ext cx="3967726" cy="112418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8BE3553C-2424-41C9-1A66-2B546ADEEE24}"/>
              </a:ext>
            </a:extLst>
          </p:cNvPr>
          <p:cNvGrpSpPr/>
          <p:nvPr/>
        </p:nvGrpSpPr>
        <p:grpSpPr>
          <a:xfrm>
            <a:off x="-866773" y="33907698"/>
            <a:ext cx="3867150" cy="6974562"/>
            <a:chOff x="-416066" y="1395698"/>
            <a:chExt cx="3867150" cy="6974562"/>
          </a:xfrm>
        </p:grpSpPr>
        <p:sp>
          <p:nvSpPr>
            <p:cNvPr id="28" name="Parallelogram 27">
              <a:extLst>
                <a:ext uri="{FF2B5EF4-FFF2-40B4-BE49-F238E27FC236}">
                  <a16:creationId xmlns:a16="http://schemas.microsoft.com/office/drawing/2014/main" id="{13788AEA-68B1-B04B-AC9D-586714419248}"/>
                </a:ext>
              </a:extLst>
            </p:cNvPr>
            <p:cNvSpPr/>
            <p:nvPr/>
          </p:nvSpPr>
          <p:spPr>
            <a:xfrm rot="21068000">
              <a:off x="-416066" y="1395698"/>
              <a:ext cx="3867150" cy="6974562"/>
            </a:xfrm>
            <a:prstGeom prst="parallelogram">
              <a:avLst>
                <a:gd name="adj" fmla="val 28437"/>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3FB7C85D-5DDA-E060-09AB-22B850E50380}"/>
                </a:ext>
              </a:extLst>
            </p:cNvPr>
            <p:cNvSpPr txBox="1"/>
            <p:nvPr/>
          </p:nvSpPr>
          <p:spPr>
            <a:xfrm>
              <a:off x="195438" y="1485235"/>
              <a:ext cx="2644140" cy="5355312"/>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C46B23"/>
                  </a:solidFill>
                </a:rPr>
                <a:t>Singleplayer, Casual</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Launched in 2020</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4.7/5 stars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5 million+ downloads</a:t>
              </a:r>
            </a:p>
            <a:p>
              <a:pPr marL="285750" indent="-285750">
                <a:buFont typeface="Arial" panose="020B0604020202020204" pitchFamily="34" charset="0"/>
                <a:buChar char="•"/>
              </a:pPr>
              <a:r>
                <a:rPr lang="en-GB" dirty="0">
                  <a:solidFill>
                    <a:srgbClr val="C46B23"/>
                  </a:solidFill>
                </a:rPr>
                <a:t>(f2p)</a:t>
              </a:r>
            </a:p>
            <a:p>
              <a:endParaRPr lang="en-GB" dirty="0">
                <a:solidFill>
                  <a:srgbClr val="C46B23"/>
                </a:solidFill>
              </a:endParaRPr>
            </a:p>
            <a:p>
              <a:pPr marL="285750" indent="-285750">
                <a:buFont typeface="Arial" panose="020B0604020202020204" pitchFamily="34" charset="0"/>
                <a:buChar char="•"/>
              </a:pPr>
              <a:r>
                <a:rPr lang="en-GB" dirty="0">
                  <a:solidFill>
                    <a:srgbClr val="C46B23"/>
                  </a:solidFill>
                </a:rPr>
                <a:t>Gacha monetisation</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Tower defence</a:t>
              </a:r>
            </a:p>
            <a:p>
              <a:endParaRPr lang="en-GB" dirty="0">
                <a:solidFill>
                  <a:srgbClr val="C46B23"/>
                </a:solidFill>
              </a:endParaRPr>
            </a:p>
            <a:p>
              <a:pPr marL="285750" indent="-285750">
                <a:buFont typeface="Arial" panose="020B0604020202020204" pitchFamily="34" charset="0"/>
                <a:buChar char="•"/>
              </a:pPr>
              <a:r>
                <a:rPr lang="en-GB" dirty="0">
                  <a:solidFill>
                    <a:srgbClr val="C46B23"/>
                  </a:solidFill>
                </a:rPr>
                <a:t>Strong story elements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Large player base</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Multiple genres combined</a:t>
              </a:r>
            </a:p>
          </p:txBody>
        </p:sp>
      </p:grpSp>
      <p:grpSp>
        <p:nvGrpSpPr>
          <p:cNvPr id="30" name="Group 29">
            <a:extLst>
              <a:ext uri="{FF2B5EF4-FFF2-40B4-BE49-F238E27FC236}">
                <a16:creationId xmlns:a16="http://schemas.microsoft.com/office/drawing/2014/main" id="{E2CB1A6C-1868-31CC-11B2-4337A1D455ED}"/>
              </a:ext>
            </a:extLst>
          </p:cNvPr>
          <p:cNvGrpSpPr/>
          <p:nvPr/>
        </p:nvGrpSpPr>
        <p:grpSpPr>
          <a:xfrm>
            <a:off x="-45328543" y="934926"/>
            <a:ext cx="6918534" cy="5432655"/>
            <a:chOff x="-3775715" y="1949074"/>
            <a:chExt cx="6918534" cy="5432655"/>
          </a:xfrm>
        </p:grpSpPr>
        <p:grpSp>
          <p:nvGrpSpPr>
            <p:cNvPr id="31" name="Group 30">
              <a:extLst>
                <a:ext uri="{FF2B5EF4-FFF2-40B4-BE49-F238E27FC236}">
                  <a16:creationId xmlns:a16="http://schemas.microsoft.com/office/drawing/2014/main" id="{20A2DF1C-1A96-A26C-0D88-E2756472882F}"/>
                </a:ext>
              </a:extLst>
            </p:cNvPr>
            <p:cNvGrpSpPr/>
            <p:nvPr/>
          </p:nvGrpSpPr>
          <p:grpSpPr>
            <a:xfrm>
              <a:off x="-3775715" y="1949074"/>
              <a:ext cx="6846785" cy="4673102"/>
              <a:chOff x="-3775715" y="1949074"/>
              <a:chExt cx="6846785" cy="4673102"/>
            </a:xfrm>
          </p:grpSpPr>
          <p:sp>
            <p:nvSpPr>
              <p:cNvPr id="33" name="Parallelogram 32">
                <a:extLst>
                  <a:ext uri="{FF2B5EF4-FFF2-40B4-BE49-F238E27FC236}">
                    <a16:creationId xmlns:a16="http://schemas.microsoft.com/office/drawing/2014/main" id="{0559D53E-EBAE-0232-107D-0233AD5BBB0C}"/>
                  </a:ext>
                </a:extLst>
              </p:cNvPr>
              <p:cNvSpPr/>
              <p:nvPr/>
            </p:nvSpPr>
            <p:spPr>
              <a:xfrm>
                <a:off x="-3775715" y="1949074"/>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Parallelogram 33">
                <a:extLst>
                  <a:ext uri="{FF2B5EF4-FFF2-40B4-BE49-F238E27FC236}">
                    <a16:creationId xmlns:a16="http://schemas.microsoft.com/office/drawing/2014/main" id="{54B3D1D5-D79C-16C4-8847-520F1082F0D5}"/>
                  </a:ext>
                </a:extLst>
              </p:cNvPr>
              <p:cNvSpPr/>
              <p:nvPr/>
            </p:nvSpPr>
            <p:spPr>
              <a:xfrm>
                <a:off x="-3231993" y="2507833"/>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Parallelogram 34">
                <a:extLst>
                  <a:ext uri="{FF2B5EF4-FFF2-40B4-BE49-F238E27FC236}">
                    <a16:creationId xmlns:a16="http://schemas.microsoft.com/office/drawing/2014/main" id="{EDCECCF7-91A5-35EE-2DCC-388379F06916}"/>
                  </a:ext>
                </a:extLst>
              </p:cNvPr>
              <p:cNvSpPr/>
              <p:nvPr/>
            </p:nvSpPr>
            <p:spPr>
              <a:xfrm>
                <a:off x="-3209723" y="3066592"/>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Parallelogram 35">
                <a:extLst>
                  <a:ext uri="{FF2B5EF4-FFF2-40B4-BE49-F238E27FC236}">
                    <a16:creationId xmlns:a16="http://schemas.microsoft.com/office/drawing/2014/main" id="{CBB2AE80-515B-B499-48B8-EA378711BD5E}"/>
                  </a:ext>
                </a:extLst>
              </p:cNvPr>
              <p:cNvSpPr/>
              <p:nvPr/>
            </p:nvSpPr>
            <p:spPr>
              <a:xfrm>
                <a:off x="-2733779" y="3717076"/>
                <a:ext cx="5804849" cy="658333"/>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Parallelogram 36">
                <a:extLst>
                  <a:ext uri="{FF2B5EF4-FFF2-40B4-BE49-F238E27FC236}">
                    <a16:creationId xmlns:a16="http://schemas.microsoft.com/office/drawing/2014/main" id="{3397BBB7-42E0-7EFD-6360-1710D09B74DC}"/>
                  </a:ext>
                </a:extLst>
              </p:cNvPr>
              <p:cNvSpPr/>
              <p:nvPr/>
            </p:nvSpPr>
            <p:spPr>
              <a:xfrm>
                <a:off x="-2801983" y="4458574"/>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Parallelogram 37">
                <a:extLst>
                  <a:ext uri="{FF2B5EF4-FFF2-40B4-BE49-F238E27FC236}">
                    <a16:creationId xmlns:a16="http://schemas.microsoft.com/office/drawing/2014/main" id="{EA1F4C8D-087A-EC89-62D5-89987095074C}"/>
                  </a:ext>
                </a:extLst>
              </p:cNvPr>
              <p:cNvSpPr/>
              <p:nvPr/>
            </p:nvSpPr>
            <p:spPr>
              <a:xfrm>
                <a:off x="-2960132" y="5017333"/>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Parallelogram 38">
                <a:extLst>
                  <a:ext uri="{FF2B5EF4-FFF2-40B4-BE49-F238E27FC236}">
                    <a16:creationId xmlns:a16="http://schemas.microsoft.com/office/drawing/2014/main" id="{1689ACD3-2707-B4CF-600B-08AF3EBF81B7}"/>
                  </a:ext>
                </a:extLst>
              </p:cNvPr>
              <p:cNvSpPr/>
              <p:nvPr/>
            </p:nvSpPr>
            <p:spPr>
              <a:xfrm>
                <a:off x="-2824201" y="5582001"/>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Parallelogram 39">
                <a:extLst>
                  <a:ext uri="{FF2B5EF4-FFF2-40B4-BE49-F238E27FC236}">
                    <a16:creationId xmlns:a16="http://schemas.microsoft.com/office/drawing/2014/main" id="{B70922EA-E11C-7AA4-85AF-206CD669038A}"/>
                  </a:ext>
                </a:extLst>
              </p:cNvPr>
              <p:cNvSpPr/>
              <p:nvPr/>
            </p:nvSpPr>
            <p:spPr>
              <a:xfrm>
                <a:off x="-2796391" y="6140760"/>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TextBox 31">
              <a:extLst>
                <a:ext uri="{FF2B5EF4-FFF2-40B4-BE49-F238E27FC236}">
                  <a16:creationId xmlns:a16="http://schemas.microsoft.com/office/drawing/2014/main" id="{6DCD9A39-EC31-168F-44AC-8F8D7281F9FB}"/>
                </a:ext>
              </a:extLst>
            </p:cNvPr>
            <p:cNvSpPr txBox="1"/>
            <p:nvPr/>
          </p:nvSpPr>
          <p:spPr>
            <a:xfrm>
              <a:off x="235787" y="2026417"/>
              <a:ext cx="2907032" cy="5355312"/>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C46B23"/>
                  </a:solidFill>
                </a:rPr>
                <a:t>Multiplayer</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Launched in 2016</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4.6/5 stars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100 million+ downloads</a:t>
              </a:r>
            </a:p>
            <a:p>
              <a:pPr marL="285750" indent="-285750">
                <a:buFont typeface="Arial" panose="020B0604020202020204" pitchFamily="34" charset="0"/>
                <a:buChar char="•"/>
              </a:pPr>
              <a:r>
                <a:rPr lang="en-GB" dirty="0">
                  <a:solidFill>
                    <a:srgbClr val="C46B23"/>
                  </a:solidFill>
                </a:rPr>
                <a:t>(f2p)</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Competitive strategy</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Realtime</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Numerous characters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Cartoon art style</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endParaRPr lang="en-GB" dirty="0">
                <a:solidFill>
                  <a:srgbClr val="C46B23"/>
                </a:solidFill>
              </a:endParaRPr>
            </a:p>
          </p:txBody>
        </p:sp>
      </p:grpSp>
      <p:pic>
        <p:nvPicPr>
          <p:cNvPr id="41" name="Picture 2">
            <a:extLst>
              <a:ext uri="{FF2B5EF4-FFF2-40B4-BE49-F238E27FC236}">
                <a16:creationId xmlns:a16="http://schemas.microsoft.com/office/drawing/2014/main" id="{50253914-EA3E-A518-E81E-44BF7FAEA4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436249" y="514034"/>
            <a:ext cx="2839756" cy="532981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lash Royale Logo transparent PNG - StickPNG">
            <a:extLst>
              <a:ext uri="{FF2B5EF4-FFF2-40B4-BE49-F238E27FC236}">
                <a16:creationId xmlns:a16="http://schemas.microsoft.com/office/drawing/2014/main" id="{E2FE0AF3-B7C0-EF4D-EA4F-7061301531B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290801" y="-1333866"/>
            <a:ext cx="4716454" cy="2375914"/>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910CAA90-AF94-56B9-A2FA-4AAFD1EC1DEE}"/>
              </a:ext>
            </a:extLst>
          </p:cNvPr>
          <p:cNvGrpSpPr/>
          <p:nvPr/>
        </p:nvGrpSpPr>
        <p:grpSpPr>
          <a:xfrm>
            <a:off x="53492964" y="1083713"/>
            <a:ext cx="7179934" cy="4524315"/>
            <a:chOff x="8930588" y="1784084"/>
            <a:chExt cx="7179934" cy="4524315"/>
          </a:xfrm>
        </p:grpSpPr>
        <p:grpSp>
          <p:nvGrpSpPr>
            <p:cNvPr id="44" name="Group 43">
              <a:extLst>
                <a:ext uri="{FF2B5EF4-FFF2-40B4-BE49-F238E27FC236}">
                  <a16:creationId xmlns:a16="http://schemas.microsoft.com/office/drawing/2014/main" id="{237B6419-6E1C-22E6-5E19-FCE15193ABEA}"/>
                </a:ext>
              </a:extLst>
            </p:cNvPr>
            <p:cNvGrpSpPr/>
            <p:nvPr/>
          </p:nvGrpSpPr>
          <p:grpSpPr>
            <a:xfrm>
              <a:off x="8930588" y="1784084"/>
              <a:ext cx="7179934" cy="4474223"/>
              <a:chOff x="8930588" y="1784084"/>
              <a:chExt cx="7179934" cy="4474223"/>
            </a:xfrm>
          </p:grpSpPr>
          <p:sp>
            <p:nvSpPr>
              <p:cNvPr id="46" name="Parallelogram 45">
                <a:extLst>
                  <a:ext uri="{FF2B5EF4-FFF2-40B4-BE49-F238E27FC236}">
                    <a16:creationId xmlns:a16="http://schemas.microsoft.com/office/drawing/2014/main" id="{C46D2407-5D01-209C-D27F-77425B8E9C3C}"/>
                  </a:ext>
                </a:extLst>
              </p:cNvPr>
              <p:cNvSpPr/>
              <p:nvPr/>
            </p:nvSpPr>
            <p:spPr>
              <a:xfrm>
                <a:off x="8943770" y="1784084"/>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Parallelogram 46">
                <a:extLst>
                  <a:ext uri="{FF2B5EF4-FFF2-40B4-BE49-F238E27FC236}">
                    <a16:creationId xmlns:a16="http://schemas.microsoft.com/office/drawing/2014/main" id="{D93A5631-856C-72C0-EFB3-B51C7AE6DBE5}"/>
                  </a:ext>
                </a:extLst>
              </p:cNvPr>
              <p:cNvSpPr/>
              <p:nvPr/>
            </p:nvSpPr>
            <p:spPr>
              <a:xfrm>
                <a:off x="8930588" y="2333075"/>
                <a:ext cx="7166752" cy="656174"/>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Parallelogram 47">
                <a:extLst>
                  <a:ext uri="{FF2B5EF4-FFF2-40B4-BE49-F238E27FC236}">
                    <a16:creationId xmlns:a16="http://schemas.microsoft.com/office/drawing/2014/main" id="{6204215E-8080-3EDD-65DA-9242A7FFCAAC}"/>
                  </a:ext>
                </a:extLst>
              </p:cNvPr>
              <p:cNvSpPr/>
              <p:nvPr/>
            </p:nvSpPr>
            <p:spPr>
              <a:xfrm>
                <a:off x="8930588" y="3132542"/>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Parallelogram 48">
                <a:extLst>
                  <a:ext uri="{FF2B5EF4-FFF2-40B4-BE49-F238E27FC236}">
                    <a16:creationId xmlns:a16="http://schemas.microsoft.com/office/drawing/2014/main" id="{EB9CED5F-3B7B-03C1-C5FF-61D56867F1C3}"/>
                  </a:ext>
                </a:extLst>
              </p:cNvPr>
              <p:cNvSpPr/>
              <p:nvPr/>
            </p:nvSpPr>
            <p:spPr>
              <a:xfrm>
                <a:off x="8930588" y="3724332"/>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Parallelogram 49">
                <a:extLst>
                  <a:ext uri="{FF2B5EF4-FFF2-40B4-BE49-F238E27FC236}">
                    <a16:creationId xmlns:a16="http://schemas.microsoft.com/office/drawing/2014/main" id="{1A1FBD6A-90BB-C450-B6EA-0A5E6923F9A5}"/>
                  </a:ext>
                </a:extLst>
              </p:cNvPr>
              <p:cNvSpPr/>
              <p:nvPr/>
            </p:nvSpPr>
            <p:spPr>
              <a:xfrm>
                <a:off x="8930588" y="4249817"/>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Parallelogram 50">
                <a:extLst>
                  <a:ext uri="{FF2B5EF4-FFF2-40B4-BE49-F238E27FC236}">
                    <a16:creationId xmlns:a16="http://schemas.microsoft.com/office/drawing/2014/main" id="{143F1A09-FE21-D119-6627-40FED8406E5B}"/>
                  </a:ext>
                </a:extLst>
              </p:cNvPr>
              <p:cNvSpPr/>
              <p:nvPr/>
            </p:nvSpPr>
            <p:spPr>
              <a:xfrm>
                <a:off x="8943770" y="4775998"/>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Parallelogram 51">
                <a:extLst>
                  <a:ext uri="{FF2B5EF4-FFF2-40B4-BE49-F238E27FC236}">
                    <a16:creationId xmlns:a16="http://schemas.microsoft.com/office/drawing/2014/main" id="{96AA57A1-AB3B-1F55-1AF9-D839AF1D0E6F}"/>
                  </a:ext>
                </a:extLst>
              </p:cNvPr>
              <p:cNvSpPr/>
              <p:nvPr/>
            </p:nvSpPr>
            <p:spPr>
              <a:xfrm>
                <a:off x="8930588" y="5371317"/>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Parallelogram 52">
                <a:extLst>
                  <a:ext uri="{FF2B5EF4-FFF2-40B4-BE49-F238E27FC236}">
                    <a16:creationId xmlns:a16="http://schemas.microsoft.com/office/drawing/2014/main" id="{64B90BD5-60BB-9893-C158-D0A8DB65CB18}"/>
                  </a:ext>
                </a:extLst>
              </p:cNvPr>
              <p:cNvSpPr/>
              <p:nvPr/>
            </p:nvSpPr>
            <p:spPr>
              <a:xfrm>
                <a:off x="8930588" y="5908791"/>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BB58F56B-EEC8-5DB2-96A2-2A088CBC4818}"/>
                </a:ext>
              </a:extLst>
            </p:cNvPr>
            <p:cNvSpPr txBox="1"/>
            <p:nvPr/>
          </p:nvSpPr>
          <p:spPr>
            <a:xfrm>
              <a:off x="9016223" y="1784084"/>
              <a:ext cx="3101340" cy="4524315"/>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C46B23"/>
                  </a:solidFill>
                </a:rPr>
                <a:t>Singleplayer</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1 million+ downloads</a:t>
              </a:r>
            </a:p>
            <a:p>
              <a:pPr marL="285750" indent="-285750">
                <a:buFont typeface="Arial" panose="020B0604020202020204" pitchFamily="34" charset="0"/>
                <a:buChar char="•"/>
              </a:pPr>
              <a:r>
                <a:rPr lang="en-GB" dirty="0">
                  <a:solidFill>
                    <a:srgbClr val="C46B23"/>
                  </a:solidFill>
                </a:rPr>
                <a:t>(f2p)</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 4.8/5 stars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Hypercasual</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Comparable to Towerland</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Idle tower defence</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Viral marketing via TikTok</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Minimal art</a:t>
              </a:r>
            </a:p>
          </p:txBody>
        </p:sp>
      </p:grpSp>
      <p:pic>
        <p:nvPicPr>
          <p:cNvPr id="54" name="Picture 53">
            <a:extLst>
              <a:ext uri="{FF2B5EF4-FFF2-40B4-BE49-F238E27FC236}">
                <a16:creationId xmlns:a16="http://schemas.microsoft.com/office/drawing/2014/main" id="{9618D1E0-17A3-9A6D-55A2-661760443C2F}"/>
              </a:ext>
            </a:extLst>
          </p:cNvPr>
          <p:cNvPicPr>
            <a:picLocks noChangeAspect="1"/>
          </p:cNvPicPr>
          <p:nvPr/>
        </p:nvPicPr>
        <p:blipFill>
          <a:blip r:embed="rId15"/>
          <a:stretch>
            <a:fillRect/>
          </a:stretch>
        </p:blipFill>
        <p:spPr>
          <a:xfrm>
            <a:off x="50693434" y="827811"/>
            <a:ext cx="2710968" cy="5329818"/>
          </a:xfrm>
          <a:prstGeom prst="rect">
            <a:avLst/>
          </a:prstGeom>
        </p:spPr>
      </p:pic>
      <p:pic>
        <p:nvPicPr>
          <p:cNvPr id="55" name="Picture 54">
            <a:extLst>
              <a:ext uri="{FF2B5EF4-FFF2-40B4-BE49-F238E27FC236}">
                <a16:creationId xmlns:a16="http://schemas.microsoft.com/office/drawing/2014/main" id="{90647E01-ED1E-A3A4-E45C-AEB936B32AFA}"/>
              </a:ext>
            </a:extLst>
          </p:cNvPr>
          <p:cNvPicPr>
            <a:picLocks noChangeAspect="1"/>
          </p:cNvPicPr>
          <p:nvPr/>
        </p:nvPicPr>
        <p:blipFill>
          <a:blip r:embed="rId16"/>
          <a:stretch>
            <a:fillRect/>
          </a:stretch>
        </p:blipFill>
        <p:spPr>
          <a:xfrm>
            <a:off x="51196571" y="-700372"/>
            <a:ext cx="5196952" cy="1269222"/>
          </a:xfrm>
          <a:prstGeom prst="rect">
            <a:avLst/>
          </a:prstGeom>
        </p:spPr>
      </p:pic>
      <p:cxnSp>
        <p:nvCxnSpPr>
          <p:cNvPr id="56" name="Straight Connector 55">
            <a:extLst>
              <a:ext uri="{FF2B5EF4-FFF2-40B4-BE49-F238E27FC236}">
                <a16:creationId xmlns:a16="http://schemas.microsoft.com/office/drawing/2014/main" id="{CB0289E7-C292-DCD3-280B-E9D0E3952F21}"/>
              </a:ext>
            </a:extLst>
          </p:cNvPr>
          <p:cNvCxnSpPr/>
          <p:nvPr/>
        </p:nvCxnSpPr>
        <p:spPr>
          <a:xfrm>
            <a:off x="6138303" y="25729535"/>
            <a:ext cx="0" cy="8267700"/>
          </a:xfrm>
          <a:prstGeom prst="line">
            <a:avLst/>
          </a:prstGeom>
          <a:ln w="177800">
            <a:solidFill>
              <a:srgbClr val="C46B2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05415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32923-88D5-6296-E05D-6DD0D31A6AE8}"/>
            </a:ext>
          </a:extLst>
        </p:cNvPr>
        <p:cNvGrpSpPr/>
        <p:nvPr/>
      </p:nvGrpSpPr>
      <p:grpSpPr>
        <a:xfrm>
          <a:off x="0" y="0"/>
          <a:ext cx="0" cy="0"/>
          <a:chOff x="0" y="0"/>
          <a:chExt cx="0" cy="0"/>
        </a:xfrm>
      </p:grpSpPr>
      <p:grpSp>
        <p:nvGrpSpPr>
          <p:cNvPr id="41" name="Group 40">
            <a:extLst>
              <a:ext uri="{FF2B5EF4-FFF2-40B4-BE49-F238E27FC236}">
                <a16:creationId xmlns:a16="http://schemas.microsoft.com/office/drawing/2014/main" id="{0B6550C4-879C-4F6B-164E-202984636510}"/>
              </a:ext>
            </a:extLst>
          </p:cNvPr>
          <p:cNvGrpSpPr/>
          <p:nvPr/>
        </p:nvGrpSpPr>
        <p:grpSpPr>
          <a:xfrm>
            <a:off x="8930588" y="1784084"/>
            <a:ext cx="7179934" cy="4524315"/>
            <a:chOff x="8930588" y="1784084"/>
            <a:chExt cx="7179934" cy="4524315"/>
          </a:xfrm>
        </p:grpSpPr>
        <p:grpSp>
          <p:nvGrpSpPr>
            <p:cNvPr id="40" name="Group 39">
              <a:extLst>
                <a:ext uri="{FF2B5EF4-FFF2-40B4-BE49-F238E27FC236}">
                  <a16:creationId xmlns:a16="http://schemas.microsoft.com/office/drawing/2014/main" id="{5659E5BE-B5FB-290E-DBC8-FC3461407151}"/>
                </a:ext>
              </a:extLst>
            </p:cNvPr>
            <p:cNvGrpSpPr/>
            <p:nvPr/>
          </p:nvGrpSpPr>
          <p:grpSpPr>
            <a:xfrm>
              <a:off x="8930588" y="1784084"/>
              <a:ext cx="7179934" cy="4474223"/>
              <a:chOff x="8930588" y="1784084"/>
              <a:chExt cx="7179934" cy="4474223"/>
            </a:xfrm>
          </p:grpSpPr>
          <p:sp>
            <p:nvSpPr>
              <p:cNvPr id="32" name="Parallelogram 31">
                <a:extLst>
                  <a:ext uri="{FF2B5EF4-FFF2-40B4-BE49-F238E27FC236}">
                    <a16:creationId xmlns:a16="http://schemas.microsoft.com/office/drawing/2014/main" id="{C2D8ED8E-13B9-75E8-A4B7-3376D3F1E51E}"/>
                  </a:ext>
                </a:extLst>
              </p:cNvPr>
              <p:cNvSpPr/>
              <p:nvPr/>
            </p:nvSpPr>
            <p:spPr>
              <a:xfrm>
                <a:off x="8943770" y="1784084"/>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Parallelogram 32">
                <a:extLst>
                  <a:ext uri="{FF2B5EF4-FFF2-40B4-BE49-F238E27FC236}">
                    <a16:creationId xmlns:a16="http://schemas.microsoft.com/office/drawing/2014/main" id="{DE9CAF1A-B9C4-8CBC-30F8-E32A08A88E86}"/>
                  </a:ext>
                </a:extLst>
              </p:cNvPr>
              <p:cNvSpPr/>
              <p:nvPr/>
            </p:nvSpPr>
            <p:spPr>
              <a:xfrm>
                <a:off x="8930588" y="2333075"/>
                <a:ext cx="7166752" cy="656174"/>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Parallelogram 33">
                <a:extLst>
                  <a:ext uri="{FF2B5EF4-FFF2-40B4-BE49-F238E27FC236}">
                    <a16:creationId xmlns:a16="http://schemas.microsoft.com/office/drawing/2014/main" id="{6C1D84E4-C748-BD01-74CE-82344398DCF0}"/>
                  </a:ext>
                </a:extLst>
              </p:cNvPr>
              <p:cNvSpPr/>
              <p:nvPr/>
            </p:nvSpPr>
            <p:spPr>
              <a:xfrm>
                <a:off x="8930588" y="3132542"/>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Parallelogram 34">
                <a:extLst>
                  <a:ext uri="{FF2B5EF4-FFF2-40B4-BE49-F238E27FC236}">
                    <a16:creationId xmlns:a16="http://schemas.microsoft.com/office/drawing/2014/main" id="{6456ACBC-3316-CC72-6F04-2F89A0D3FC89}"/>
                  </a:ext>
                </a:extLst>
              </p:cNvPr>
              <p:cNvSpPr/>
              <p:nvPr/>
            </p:nvSpPr>
            <p:spPr>
              <a:xfrm>
                <a:off x="8930588" y="3724332"/>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Parallelogram 35">
                <a:extLst>
                  <a:ext uri="{FF2B5EF4-FFF2-40B4-BE49-F238E27FC236}">
                    <a16:creationId xmlns:a16="http://schemas.microsoft.com/office/drawing/2014/main" id="{FAEC7166-99F6-0426-5733-03DD94C5F8AF}"/>
                  </a:ext>
                </a:extLst>
              </p:cNvPr>
              <p:cNvSpPr/>
              <p:nvPr/>
            </p:nvSpPr>
            <p:spPr>
              <a:xfrm>
                <a:off x="8930588" y="4249817"/>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Parallelogram 36">
                <a:extLst>
                  <a:ext uri="{FF2B5EF4-FFF2-40B4-BE49-F238E27FC236}">
                    <a16:creationId xmlns:a16="http://schemas.microsoft.com/office/drawing/2014/main" id="{374E77E0-B1AA-94CE-C133-C205379F86FA}"/>
                  </a:ext>
                </a:extLst>
              </p:cNvPr>
              <p:cNvSpPr/>
              <p:nvPr/>
            </p:nvSpPr>
            <p:spPr>
              <a:xfrm>
                <a:off x="8943770" y="4775998"/>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Parallelogram 37">
                <a:extLst>
                  <a:ext uri="{FF2B5EF4-FFF2-40B4-BE49-F238E27FC236}">
                    <a16:creationId xmlns:a16="http://schemas.microsoft.com/office/drawing/2014/main" id="{E184D007-B047-23BC-CC65-C59A4642A151}"/>
                  </a:ext>
                </a:extLst>
              </p:cNvPr>
              <p:cNvSpPr/>
              <p:nvPr/>
            </p:nvSpPr>
            <p:spPr>
              <a:xfrm>
                <a:off x="8930588" y="5371317"/>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Parallelogram 38">
                <a:extLst>
                  <a:ext uri="{FF2B5EF4-FFF2-40B4-BE49-F238E27FC236}">
                    <a16:creationId xmlns:a16="http://schemas.microsoft.com/office/drawing/2014/main" id="{784C1F15-59A9-8BE6-1D85-57F2EF557BA0}"/>
                  </a:ext>
                </a:extLst>
              </p:cNvPr>
              <p:cNvSpPr/>
              <p:nvPr/>
            </p:nvSpPr>
            <p:spPr>
              <a:xfrm>
                <a:off x="8930588" y="5908791"/>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80C74EC9-C6CB-49DD-8CDA-BA240139DFC8}"/>
                </a:ext>
              </a:extLst>
            </p:cNvPr>
            <p:cNvSpPr txBox="1"/>
            <p:nvPr/>
          </p:nvSpPr>
          <p:spPr>
            <a:xfrm>
              <a:off x="9016223" y="1784084"/>
              <a:ext cx="3101340" cy="4524315"/>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C46B23"/>
                  </a:solidFill>
                </a:rPr>
                <a:t>Singleplayer</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1 million+ downloads</a:t>
              </a:r>
            </a:p>
            <a:p>
              <a:pPr marL="285750" indent="-285750">
                <a:buFont typeface="Arial" panose="020B0604020202020204" pitchFamily="34" charset="0"/>
                <a:buChar char="•"/>
              </a:pPr>
              <a:r>
                <a:rPr lang="en-GB" dirty="0">
                  <a:solidFill>
                    <a:srgbClr val="C46B23"/>
                  </a:solidFill>
                </a:rPr>
                <a:t>(f2p)</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 4.8/5 stars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Hypercasual</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Comparable to Towerland</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Idle tower defence</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Viral marketing via TikTok</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Minimal art</a:t>
              </a:r>
            </a:p>
          </p:txBody>
        </p:sp>
      </p:grpSp>
      <p:grpSp>
        <p:nvGrpSpPr>
          <p:cNvPr id="18" name="Group 17">
            <a:extLst>
              <a:ext uri="{FF2B5EF4-FFF2-40B4-BE49-F238E27FC236}">
                <a16:creationId xmlns:a16="http://schemas.microsoft.com/office/drawing/2014/main" id="{AAED259C-2D7A-9302-77A0-B4ED99B65BB6}"/>
              </a:ext>
            </a:extLst>
          </p:cNvPr>
          <p:cNvGrpSpPr/>
          <p:nvPr/>
        </p:nvGrpSpPr>
        <p:grpSpPr>
          <a:xfrm>
            <a:off x="-3775715" y="1949074"/>
            <a:ext cx="6918534" cy="5432655"/>
            <a:chOff x="-3775715" y="1949074"/>
            <a:chExt cx="6918534" cy="5432655"/>
          </a:xfrm>
        </p:grpSpPr>
        <p:grpSp>
          <p:nvGrpSpPr>
            <p:cNvPr id="17" name="Group 16">
              <a:extLst>
                <a:ext uri="{FF2B5EF4-FFF2-40B4-BE49-F238E27FC236}">
                  <a16:creationId xmlns:a16="http://schemas.microsoft.com/office/drawing/2014/main" id="{20BD51E4-49EE-F71F-25F3-10BCF007E7CE}"/>
                </a:ext>
              </a:extLst>
            </p:cNvPr>
            <p:cNvGrpSpPr/>
            <p:nvPr/>
          </p:nvGrpSpPr>
          <p:grpSpPr>
            <a:xfrm>
              <a:off x="-3775715" y="1949074"/>
              <a:ext cx="6846785" cy="4673102"/>
              <a:chOff x="-3775715" y="1949074"/>
              <a:chExt cx="6846785" cy="4673102"/>
            </a:xfrm>
          </p:grpSpPr>
          <p:sp>
            <p:nvSpPr>
              <p:cNvPr id="9" name="Parallelogram 8">
                <a:extLst>
                  <a:ext uri="{FF2B5EF4-FFF2-40B4-BE49-F238E27FC236}">
                    <a16:creationId xmlns:a16="http://schemas.microsoft.com/office/drawing/2014/main" id="{C80C2202-AA77-905A-83D4-DD2051D78563}"/>
                  </a:ext>
                </a:extLst>
              </p:cNvPr>
              <p:cNvSpPr/>
              <p:nvPr/>
            </p:nvSpPr>
            <p:spPr>
              <a:xfrm>
                <a:off x="-3775715" y="1949074"/>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arallelogram 9">
                <a:extLst>
                  <a:ext uri="{FF2B5EF4-FFF2-40B4-BE49-F238E27FC236}">
                    <a16:creationId xmlns:a16="http://schemas.microsoft.com/office/drawing/2014/main" id="{3C63BF3F-1318-0A56-EA8A-518F44DE2A35}"/>
                  </a:ext>
                </a:extLst>
              </p:cNvPr>
              <p:cNvSpPr/>
              <p:nvPr/>
            </p:nvSpPr>
            <p:spPr>
              <a:xfrm>
                <a:off x="-3231993" y="2507833"/>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arallelogram 10">
                <a:extLst>
                  <a:ext uri="{FF2B5EF4-FFF2-40B4-BE49-F238E27FC236}">
                    <a16:creationId xmlns:a16="http://schemas.microsoft.com/office/drawing/2014/main" id="{8148EFDC-61E7-B995-92D3-04E4B663C858}"/>
                  </a:ext>
                </a:extLst>
              </p:cNvPr>
              <p:cNvSpPr/>
              <p:nvPr/>
            </p:nvSpPr>
            <p:spPr>
              <a:xfrm>
                <a:off x="-3209723" y="3066592"/>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arallelogram 11">
                <a:extLst>
                  <a:ext uri="{FF2B5EF4-FFF2-40B4-BE49-F238E27FC236}">
                    <a16:creationId xmlns:a16="http://schemas.microsoft.com/office/drawing/2014/main" id="{39A2C86F-A6E8-9C4B-C58E-BD241E19997E}"/>
                  </a:ext>
                </a:extLst>
              </p:cNvPr>
              <p:cNvSpPr/>
              <p:nvPr/>
            </p:nvSpPr>
            <p:spPr>
              <a:xfrm>
                <a:off x="-2733779" y="3717076"/>
                <a:ext cx="5804849" cy="658333"/>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arallelogram 12">
                <a:extLst>
                  <a:ext uri="{FF2B5EF4-FFF2-40B4-BE49-F238E27FC236}">
                    <a16:creationId xmlns:a16="http://schemas.microsoft.com/office/drawing/2014/main" id="{8F98A9F7-A8EC-1B30-6195-9B903AE7CCA3}"/>
                  </a:ext>
                </a:extLst>
              </p:cNvPr>
              <p:cNvSpPr/>
              <p:nvPr/>
            </p:nvSpPr>
            <p:spPr>
              <a:xfrm>
                <a:off x="-2801983" y="4458574"/>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arallelogram 13">
                <a:extLst>
                  <a:ext uri="{FF2B5EF4-FFF2-40B4-BE49-F238E27FC236}">
                    <a16:creationId xmlns:a16="http://schemas.microsoft.com/office/drawing/2014/main" id="{6E08A1B9-C357-D994-D5EE-D9B930EC64D3}"/>
                  </a:ext>
                </a:extLst>
              </p:cNvPr>
              <p:cNvSpPr/>
              <p:nvPr/>
            </p:nvSpPr>
            <p:spPr>
              <a:xfrm>
                <a:off x="-2960132" y="5017333"/>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arallelogram 14">
                <a:extLst>
                  <a:ext uri="{FF2B5EF4-FFF2-40B4-BE49-F238E27FC236}">
                    <a16:creationId xmlns:a16="http://schemas.microsoft.com/office/drawing/2014/main" id="{C27C8ACD-C7F0-7821-950C-519A19F9231D}"/>
                  </a:ext>
                </a:extLst>
              </p:cNvPr>
              <p:cNvSpPr/>
              <p:nvPr/>
            </p:nvSpPr>
            <p:spPr>
              <a:xfrm>
                <a:off x="-2824201" y="5582001"/>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arallelogram 15">
                <a:extLst>
                  <a:ext uri="{FF2B5EF4-FFF2-40B4-BE49-F238E27FC236}">
                    <a16:creationId xmlns:a16="http://schemas.microsoft.com/office/drawing/2014/main" id="{400D70BA-C56E-FD1B-948B-FE6B93092D7E}"/>
                  </a:ext>
                </a:extLst>
              </p:cNvPr>
              <p:cNvSpPr/>
              <p:nvPr/>
            </p:nvSpPr>
            <p:spPr>
              <a:xfrm>
                <a:off x="-2796391" y="6140760"/>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4AC571E6-B40C-FC8F-A0B6-FE4F1E4F7DF0}"/>
                </a:ext>
              </a:extLst>
            </p:cNvPr>
            <p:cNvSpPr txBox="1"/>
            <p:nvPr/>
          </p:nvSpPr>
          <p:spPr>
            <a:xfrm>
              <a:off x="235787" y="2026417"/>
              <a:ext cx="2907032" cy="5355312"/>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C46B23"/>
                  </a:solidFill>
                </a:rPr>
                <a:t>Multiplayer</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Launched in 2016</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4.6/5 stars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100 million+ downloads</a:t>
              </a:r>
            </a:p>
            <a:p>
              <a:pPr marL="285750" indent="-285750">
                <a:buFont typeface="Arial" panose="020B0604020202020204" pitchFamily="34" charset="0"/>
                <a:buChar char="•"/>
              </a:pPr>
              <a:r>
                <a:rPr lang="en-GB" dirty="0">
                  <a:solidFill>
                    <a:srgbClr val="C46B23"/>
                  </a:solidFill>
                </a:rPr>
                <a:t>(f2p)</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Competitive strategy</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Realtime</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Numerous characters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Cartoon art style</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endParaRPr lang="en-GB" dirty="0">
                <a:solidFill>
                  <a:srgbClr val="C46B23"/>
                </a:solidFill>
              </a:endParaRPr>
            </a:p>
          </p:txBody>
        </p:sp>
      </p:grpSp>
      <p:pic>
        <p:nvPicPr>
          <p:cNvPr id="19458" name="Picture 2">
            <a:extLst>
              <a:ext uri="{FF2B5EF4-FFF2-40B4-BE49-F238E27FC236}">
                <a16:creationId xmlns:a16="http://schemas.microsoft.com/office/drawing/2014/main" id="{37488979-0AFD-7F98-BF7F-DB56E0389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579" y="1528182"/>
            <a:ext cx="2839756" cy="53298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EC78F77-C868-2DB5-D45A-7C98D0D680A6}"/>
              </a:ext>
            </a:extLst>
          </p:cNvPr>
          <p:cNvPicPr>
            <a:picLocks noChangeAspect="1"/>
          </p:cNvPicPr>
          <p:nvPr/>
        </p:nvPicPr>
        <p:blipFill>
          <a:blip r:embed="rId4"/>
          <a:stretch>
            <a:fillRect/>
          </a:stretch>
        </p:blipFill>
        <p:spPr>
          <a:xfrm>
            <a:off x="6099919" y="1528182"/>
            <a:ext cx="2710968" cy="5329818"/>
          </a:xfrm>
          <a:prstGeom prst="rect">
            <a:avLst/>
          </a:prstGeom>
        </p:spPr>
      </p:pic>
      <p:pic>
        <p:nvPicPr>
          <p:cNvPr id="5124" name="Picture 4" descr="Clash Royale Logo transparent PNG - StickPNG">
            <a:extLst>
              <a:ext uri="{FF2B5EF4-FFF2-40B4-BE49-F238E27FC236}">
                <a16:creationId xmlns:a16="http://schemas.microsoft.com/office/drawing/2014/main" id="{0F372507-3490-07A4-357A-E34BF6B0D0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027" y="-319718"/>
            <a:ext cx="4716454" cy="23759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CB969EE-E0CB-4FD1-7154-C03A1715CEB2}"/>
              </a:ext>
            </a:extLst>
          </p:cNvPr>
          <p:cNvPicPr>
            <a:picLocks noChangeAspect="1"/>
          </p:cNvPicPr>
          <p:nvPr/>
        </p:nvPicPr>
        <p:blipFill>
          <a:blip r:embed="rId6"/>
          <a:stretch>
            <a:fillRect/>
          </a:stretch>
        </p:blipFill>
        <p:spPr>
          <a:xfrm>
            <a:off x="6634195" y="-1"/>
            <a:ext cx="5196952" cy="1269222"/>
          </a:xfrm>
          <a:prstGeom prst="rect">
            <a:avLst/>
          </a:prstGeom>
        </p:spPr>
      </p:pic>
      <p:cxnSp>
        <p:nvCxnSpPr>
          <p:cNvPr id="20" name="Straight Connector 19">
            <a:extLst>
              <a:ext uri="{FF2B5EF4-FFF2-40B4-BE49-F238E27FC236}">
                <a16:creationId xmlns:a16="http://schemas.microsoft.com/office/drawing/2014/main" id="{9074CB27-9ED2-CD3B-1D24-1838681D4DBB}"/>
              </a:ext>
            </a:extLst>
          </p:cNvPr>
          <p:cNvCxnSpPr/>
          <p:nvPr/>
        </p:nvCxnSpPr>
        <p:spPr>
          <a:xfrm>
            <a:off x="6036703" y="-416774"/>
            <a:ext cx="0" cy="8267700"/>
          </a:xfrm>
          <a:prstGeom prst="line">
            <a:avLst/>
          </a:prstGeom>
          <a:ln w="177800">
            <a:solidFill>
              <a:srgbClr val="C46B23"/>
            </a:solidFill>
          </a:ln>
        </p:spPr>
        <p:style>
          <a:lnRef idx="2">
            <a:schemeClr val="accent1"/>
          </a:lnRef>
          <a:fillRef idx="0">
            <a:schemeClr val="accent1"/>
          </a:fillRef>
          <a:effectRef idx="1">
            <a:schemeClr val="accent1"/>
          </a:effectRef>
          <a:fontRef idx="minor">
            <a:schemeClr val="tx1"/>
          </a:fontRef>
        </p:style>
      </p:cxnSp>
      <p:grpSp>
        <p:nvGrpSpPr>
          <p:cNvPr id="42" name="Group 41">
            <a:extLst>
              <a:ext uri="{FF2B5EF4-FFF2-40B4-BE49-F238E27FC236}">
                <a16:creationId xmlns:a16="http://schemas.microsoft.com/office/drawing/2014/main" id="{D4CB7786-F0AD-9CAA-5FCC-23A54A57CB6E}"/>
              </a:ext>
            </a:extLst>
          </p:cNvPr>
          <p:cNvGrpSpPr/>
          <p:nvPr/>
        </p:nvGrpSpPr>
        <p:grpSpPr>
          <a:xfrm>
            <a:off x="-34791333" y="1260863"/>
            <a:ext cx="12097069" cy="5570756"/>
            <a:chOff x="-7016433" y="1534299"/>
            <a:chExt cx="12097069" cy="5570756"/>
          </a:xfrm>
        </p:grpSpPr>
        <p:grpSp>
          <p:nvGrpSpPr>
            <p:cNvPr id="43" name="Group 42">
              <a:extLst>
                <a:ext uri="{FF2B5EF4-FFF2-40B4-BE49-F238E27FC236}">
                  <a16:creationId xmlns:a16="http://schemas.microsoft.com/office/drawing/2014/main" id="{86233477-665E-099A-DF64-C47CEA27A178}"/>
                </a:ext>
              </a:extLst>
            </p:cNvPr>
            <p:cNvGrpSpPr/>
            <p:nvPr/>
          </p:nvGrpSpPr>
          <p:grpSpPr>
            <a:xfrm>
              <a:off x="-7016433" y="1534299"/>
              <a:ext cx="11756072" cy="4993587"/>
              <a:chOff x="-7016433" y="1534299"/>
              <a:chExt cx="11756072" cy="4993587"/>
            </a:xfrm>
          </p:grpSpPr>
          <p:sp>
            <p:nvSpPr>
              <p:cNvPr id="45" name="Parallelogram 44">
                <a:extLst>
                  <a:ext uri="{FF2B5EF4-FFF2-40B4-BE49-F238E27FC236}">
                    <a16:creationId xmlns:a16="http://schemas.microsoft.com/office/drawing/2014/main" id="{E6768ACC-B946-CB7A-9672-6063DFFE5D1C}"/>
                  </a:ext>
                </a:extLst>
              </p:cNvPr>
              <p:cNvSpPr/>
              <p:nvPr/>
            </p:nvSpPr>
            <p:spPr>
              <a:xfrm>
                <a:off x="-6867525" y="1534299"/>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Parallelogram 45">
                <a:extLst>
                  <a:ext uri="{FF2B5EF4-FFF2-40B4-BE49-F238E27FC236}">
                    <a16:creationId xmlns:a16="http://schemas.microsoft.com/office/drawing/2014/main" id="{31B6966E-833A-AB40-FEFD-7B2B339D9638}"/>
                  </a:ext>
                </a:extLst>
              </p:cNvPr>
              <p:cNvSpPr/>
              <p:nvPr/>
            </p:nvSpPr>
            <p:spPr>
              <a:xfrm>
                <a:off x="-6273483" y="2124849"/>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Parallelogram 46">
                <a:extLst>
                  <a:ext uri="{FF2B5EF4-FFF2-40B4-BE49-F238E27FC236}">
                    <a16:creationId xmlns:a16="http://schemas.microsoft.com/office/drawing/2014/main" id="{041454CD-A507-B937-52A3-D0D0C378B7AB}"/>
                  </a:ext>
                </a:extLst>
              </p:cNvPr>
              <p:cNvSpPr/>
              <p:nvPr/>
            </p:nvSpPr>
            <p:spPr>
              <a:xfrm>
                <a:off x="-7016433" y="2739885"/>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Parallelogram 47">
                <a:extLst>
                  <a:ext uri="{FF2B5EF4-FFF2-40B4-BE49-F238E27FC236}">
                    <a16:creationId xmlns:a16="http://schemas.microsoft.com/office/drawing/2014/main" id="{80CF38CE-0BEC-3F54-63D5-9CAD3D9EA42D}"/>
                  </a:ext>
                </a:extLst>
              </p:cNvPr>
              <p:cNvSpPr/>
              <p:nvPr/>
            </p:nvSpPr>
            <p:spPr>
              <a:xfrm>
                <a:off x="-5943599" y="3407434"/>
                <a:ext cx="8943976" cy="6883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Parallelogram 48">
                <a:extLst>
                  <a:ext uri="{FF2B5EF4-FFF2-40B4-BE49-F238E27FC236}">
                    <a16:creationId xmlns:a16="http://schemas.microsoft.com/office/drawing/2014/main" id="{9C0187B7-6C00-512B-C429-39093C88EDB8}"/>
                  </a:ext>
                </a:extLst>
              </p:cNvPr>
              <p:cNvSpPr/>
              <p:nvPr/>
            </p:nvSpPr>
            <p:spPr>
              <a:xfrm>
                <a:off x="-4930458" y="4244537"/>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Parallelogram 49">
                <a:extLst>
                  <a:ext uri="{FF2B5EF4-FFF2-40B4-BE49-F238E27FC236}">
                    <a16:creationId xmlns:a16="http://schemas.microsoft.com/office/drawing/2014/main" id="{DBB0947E-C6F1-6FF8-FA30-1D2E5E8489A6}"/>
                  </a:ext>
                </a:extLst>
              </p:cNvPr>
              <p:cNvSpPr/>
              <p:nvPr/>
            </p:nvSpPr>
            <p:spPr>
              <a:xfrm>
                <a:off x="-4314100" y="4875399"/>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Parallelogram 50">
                <a:extLst>
                  <a:ext uri="{FF2B5EF4-FFF2-40B4-BE49-F238E27FC236}">
                    <a16:creationId xmlns:a16="http://schemas.microsoft.com/office/drawing/2014/main" id="{5BEF6AFE-D239-F961-C002-FE34C883D6C4}"/>
                  </a:ext>
                </a:extLst>
              </p:cNvPr>
              <p:cNvSpPr/>
              <p:nvPr/>
            </p:nvSpPr>
            <p:spPr>
              <a:xfrm>
                <a:off x="-4806633" y="5450123"/>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Parallelogram 51">
                <a:extLst>
                  <a:ext uri="{FF2B5EF4-FFF2-40B4-BE49-F238E27FC236}">
                    <a16:creationId xmlns:a16="http://schemas.microsoft.com/office/drawing/2014/main" id="{5CB61340-AB2E-C78F-73F7-D31F7F54848C}"/>
                  </a:ext>
                </a:extLst>
              </p:cNvPr>
              <p:cNvSpPr/>
              <p:nvPr/>
            </p:nvSpPr>
            <p:spPr>
              <a:xfrm>
                <a:off x="-4204336" y="6080985"/>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extBox 43">
              <a:extLst>
                <a:ext uri="{FF2B5EF4-FFF2-40B4-BE49-F238E27FC236}">
                  <a16:creationId xmlns:a16="http://schemas.microsoft.com/office/drawing/2014/main" id="{BB995594-CAAF-0C64-712D-4E0520CD7D7C}"/>
                </a:ext>
              </a:extLst>
            </p:cNvPr>
            <p:cNvSpPr txBox="1"/>
            <p:nvPr/>
          </p:nvSpPr>
          <p:spPr>
            <a:xfrm>
              <a:off x="114300" y="1534299"/>
              <a:ext cx="4966336" cy="5570756"/>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rgbClr val="C46B23"/>
                  </a:solidFill>
                </a:rPr>
                <a:t>Singleplayer</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Launched in 2018</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 4.8/5 stars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1 million+ downloads</a:t>
              </a:r>
            </a:p>
            <a:p>
              <a:pPr marL="285750" indent="-285750">
                <a:buFont typeface="Arial" panose="020B0604020202020204" pitchFamily="34" charset="0"/>
                <a:buChar char="•"/>
              </a:pPr>
              <a:r>
                <a:rPr lang="en-GB" sz="2000" dirty="0">
                  <a:solidFill>
                    <a:srgbClr val="C46B23"/>
                  </a:solidFill>
                </a:rPr>
                <a:t>($6.99) paid app</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Popular on multiple platforms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Notable for being Paid instead of f2p</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Many upgrade paths for towers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can still buy in-game currency</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endParaRPr lang="en-GB" dirty="0">
                <a:solidFill>
                  <a:srgbClr val="C46B23"/>
                </a:solidFill>
              </a:endParaRPr>
            </a:p>
          </p:txBody>
        </p:sp>
      </p:grpSp>
      <p:pic>
        <p:nvPicPr>
          <p:cNvPr id="53" name="Picture 2" descr="Bloons Tower Defense 6 | Bloons Wiki | Fandom">
            <a:extLst>
              <a:ext uri="{FF2B5EF4-FFF2-40B4-BE49-F238E27FC236}">
                <a16:creationId xmlns:a16="http://schemas.microsoft.com/office/drawing/2014/main" id="{A1B53789-F1A4-69EF-D40A-DAD5F9B998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99" y="-23527046"/>
            <a:ext cx="2484685" cy="1426234"/>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CE2A023D-F415-3640-EFE9-0E45D29877B6}"/>
              </a:ext>
            </a:extLst>
          </p:cNvPr>
          <p:cNvGrpSpPr/>
          <p:nvPr/>
        </p:nvGrpSpPr>
        <p:grpSpPr>
          <a:xfrm>
            <a:off x="46241334" y="332645"/>
            <a:ext cx="8927466" cy="3031945"/>
            <a:chOff x="3264534" y="328713"/>
            <a:chExt cx="8927466" cy="3031945"/>
          </a:xfrm>
        </p:grpSpPr>
        <p:pic>
          <p:nvPicPr>
            <p:cNvPr id="55" name="Picture 14" descr="'Bloons TD 6' Review - The Game Where Everything Happens So Much ...">
              <a:extLst>
                <a:ext uri="{FF2B5EF4-FFF2-40B4-BE49-F238E27FC236}">
                  <a16:creationId xmlns:a16="http://schemas.microsoft.com/office/drawing/2014/main" id="{A9C3DD97-D831-4E1E-0853-390C1107AF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4534" y="328713"/>
              <a:ext cx="4038599" cy="302894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a:extLst>
                <a:ext uri="{FF2B5EF4-FFF2-40B4-BE49-F238E27FC236}">
                  <a16:creationId xmlns:a16="http://schemas.microsoft.com/office/drawing/2014/main" id="{30ED8135-EFB1-2916-E6C4-1EED6756AA7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128" r="19442"/>
            <a:stretch/>
          </p:blipFill>
          <p:spPr bwMode="auto">
            <a:xfrm>
              <a:off x="7303133" y="328714"/>
              <a:ext cx="4888867" cy="30319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3615800A-0E9B-4DCD-BC09-FCDC3E35B218}"/>
              </a:ext>
            </a:extLst>
          </p:cNvPr>
          <p:cNvGrpSpPr/>
          <p:nvPr/>
        </p:nvGrpSpPr>
        <p:grpSpPr>
          <a:xfrm>
            <a:off x="47783114" y="3834052"/>
            <a:ext cx="7385686" cy="2537461"/>
            <a:chOff x="4806314" y="3830120"/>
            <a:chExt cx="7385686" cy="2537461"/>
          </a:xfrm>
        </p:grpSpPr>
        <p:pic>
          <p:nvPicPr>
            <p:cNvPr id="58" name="Picture 8" descr="Bloons TD 6 on Steam">
              <a:extLst>
                <a:ext uri="{FF2B5EF4-FFF2-40B4-BE49-F238E27FC236}">
                  <a16:creationId xmlns:a16="http://schemas.microsoft.com/office/drawing/2014/main" id="{C2A92F52-F558-6921-923F-26A8E7F2B67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669"/>
            <a:stretch/>
          </p:blipFill>
          <p:spPr bwMode="auto">
            <a:xfrm>
              <a:off x="8252460" y="3830120"/>
              <a:ext cx="3939540" cy="253746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8">
              <a:extLst>
                <a:ext uri="{FF2B5EF4-FFF2-40B4-BE49-F238E27FC236}">
                  <a16:creationId xmlns:a16="http://schemas.microsoft.com/office/drawing/2014/main" id="{40EA6ACB-9911-AE6C-ABE1-6B9E37820DD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277" r="15330"/>
            <a:stretch/>
          </p:blipFill>
          <p:spPr bwMode="auto">
            <a:xfrm>
              <a:off x="4806314" y="3830120"/>
              <a:ext cx="3446146" cy="25374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33" name="Group 5132">
            <a:extLst>
              <a:ext uri="{FF2B5EF4-FFF2-40B4-BE49-F238E27FC236}">
                <a16:creationId xmlns:a16="http://schemas.microsoft.com/office/drawing/2014/main" id="{535496FF-D863-FD2E-3724-0520E2CC4030}"/>
              </a:ext>
            </a:extLst>
          </p:cNvPr>
          <p:cNvGrpSpPr/>
          <p:nvPr/>
        </p:nvGrpSpPr>
        <p:grpSpPr>
          <a:xfrm>
            <a:off x="-36878895" y="3717076"/>
            <a:ext cx="12449765" cy="1445347"/>
            <a:chOff x="-6803344" y="3617519"/>
            <a:chExt cx="12449765" cy="1445347"/>
          </a:xfrm>
        </p:grpSpPr>
        <p:sp>
          <p:nvSpPr>
            <p:cNvPr id="5134" name="Parallelogram 5133">
              <a:extLst>
                <a:ext uri="{FF2B5EF4-FFF2-40B4-BE49-F238E27FC236}">
                  <a16:creationId xmlns:a16="http://schemas.microsoft.com/office/drawing/2014/main" id="{E13132DF-E18C-EC3D-04B3-8D6E0DE0AF29}"/>
                </a:ext>
              </a:extLst>
            </p:cNvPr>
            <p:cNvSpPr/>
            <p:nvPr/>
          </p:nvSpPr>
          <p:spPr>
            <a:xfrm>
              <a:off x="-6803344" y="3617519"/>
              <a:ext cx="12449765" cy="1345243"/>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5" name="TextBox 5134">
              <a:extLst>
                <a:ext uri="{FF2B5EF4-FFF2-40B4-BE49-F238E27FC236}">
                  <a16:creationId xmlns:a16="http://schemas.microsoft.com/office/drawing/2014/main" id="{EB648AD2-567B-5B54-3C9A-C7A3DF1D0684}"/>
                </a:ext>
              </a:extLst>
            </p:cNvPr>
            <p:cNvSpPr txBox="1"/>
            <p:nvPr/>
          </p:nvSpPr>
          <p:spPr>
            <a:xfrm>
              <a:off x="304800" y="3862537"/>
              <a:ext cx="4806232" cy="1200329"/>
            </a:xfrm>
            <a:prstGeom prst="rect">
              <a:avLst/>
            </a:prstGeom>
            <a:noFill/>
          </p:spPr>
          <p:txBody>
            <a:bodyPr wrap="square" rtlCol="0">
              <a:spAutoFit/>
            </a:bodyPr>
            <a:lstStyle/>
            <a:p>
              <a:r>
                <a:rPr lang="en-GB" dirty="0">
                  <a:solidFill>
                    <a:srgbClr val="C46B23"/>
                  </a:solidFill>
                </a:rPr>
                <a:t>A dynamic challenge curve: As players expand territory, they have more territory to defend, creating a natural difficulty curve.</a:t>
              </a:r>
            </a:p>
            <a:p>
              <a:endParaRPr lang="en-GB" dirty="0">
                <a:solidFill>
                  <a:srgbClr val="C46B23"/>
                </a:solidFill>
              </a:endParaRPr>
            </a:p>
          </p:txBody>
        </p:sp>
      </p:grpSp>
      <p:grpSp>
        <p:nvGrpSpPr>
          <p:cNvPr id="5136" name="Group 5135">
            <a:extLst>
              <a:ext uri="{FF2B5EF4-FFF2-40B4-BE49-F238E27FC236}">
                <a16:creationId xmlns:a16="http://schemas.microsoft.com/office/drawing/2014/main" id="{6F67B966-2364-9840-AA9F-E16A6F88E317}"/>
              </a:ext>
            </a:extLst>
          </p:cNvPr>
          <p:cNvGrpSpPr/>
          <p:nvPr/>
        </p:nvGrpSpPr>
        <p:grpSpPr>
          <a:xfrm>
            <a:off x="-36115286" y="867245"/>
            <a:ext cx="12585315" cy="1345243"/>
            <a:chOff x="-6039735" y="767688"/>
            <a:chExt cx="12585315" cy="1345243"/>
          </a:xfrm>
        </p:grpSpPr>
        <p:sp>
          <p:nvSpPr>
            <p:cNvPr id="5137" name="Parallelogram 5136">
              <a:extLst>
                <a:ext uri="{FF2B5EF4-FFF2-40B4-BE49-F238E27FC236}">
                  <a16:creationId xmlns:a16="http://schemas.microsoft.com/office/drawing/2014/main" id="{1E2B8637-0867-DB04-1D7C-70C81923D12B}"/>
                </a:ext>
              </a:extLst>
            </p:cNvPr>
            <p:cNvSpPr/>
            <p:nvPr/>
          </p:nvSpPr>
          <p:spPr>
            <a:xfrm>
              <a:off x="-6039735" y="767688"/>
              <a:ext cx="12449765" cy="1345243"/>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8" name="TextBox 5137">
              <a:extLst>
                <a:ext uri="{FF2B5EF4-FFF2-40B4-BE49-F238E27FC236}">
                  <a16:creationId xmlns:a16="http://schemas.microsoft.com/office/drawing/2014/main" id="{DDB1748A-C6DA-4CF4-16EC-A8F07E09A2DD}"/>
                </a:ext>
              </a:extLst>
            </p:cNvPr>
            <p:cNvSpPr txBox="1"/>
            <p:nvPr/>
          </p:nvSpPr>
          <p:spPr>
            <a:xfrm>
              <a:off x="304800" y="1118800"/>
              <a:ext cx="6240780" cy="923330"/>
            </a:xfrm>
            <a:prstGeom prst="rect">
              <a:avLst/>
            </a:prstGeom>
            <a:noFill/>
          </p:spPr>
          <p:txBody>
            <a:bodyPr wrap="square" rtlCol="0">
              <a:spAutoFit/>
            </a:bodyPr>
            <a:lstStyle/>
            <a:p>
              <a:r>
                <a:rPr lang="en-GB" dirty="0">
                  <a:solidFill>
                    <a:srgbClr val="C46B23"/>
                  </a:solidFill>
                </a:rPr>
                <a:t>An immersive low-poly aesthetic: visually appealing, cost-effective, and device-friendly.</a:t>
              </a:r>
            </a:p>
            <a:p>
              <a:endParaRPr lang="en-GB" dirty="0">
                <a:solidFill>
                  <a:srgbClr val="C46B23"/>
                </a:solidFill>
              </a:endParaRPr>
            </a:p>
          </p:txBody>
        </p:sp>
      </p:grpSp>
      <p:grpSp>
        <p:nvGrpSpPr>
          <p:cNvPr id="5139" name="Group 5138">
            <a:extLst>
              <a:ext uri="{FF2B5EF4-FFF2-40B4-BE49-F238E27FC236}">
                <a16:creationId xmlns:a16="http://schemas.microsoft.com/office/drawing/2014/main" id="{554B7419-91A5-D366-ECB1-636536BD6A32}"/>
              </a:ext>
            </a:extLst>
          </p:cNvPr>
          <p:cNvGrpSpPr/>
          <p:nvPr/>
        </p:nvGrpSpPr>
        <p:grpSpPr>
          <a:xfrm>
            <a:off x="-30121684" y="5407441"/>
            <a:ext cx="5314024" cy="1283623"/>
            <a:chOff x="-46133" y="5307884"/>
            <a:chExt cx="5314024" cy="1283623"/>
          </a:xfrm>
        </p:grpSpPr>
        <p:pic>
          <p:nvPicPr>
            <p:cNvPr id="5140" name="Picture 5139" descr="A blue and red robot arms&#10;&#10;Description automatically generated">
              <a:extLst>
                <a:ext uri="{FF2B5EF4-FFF2-40B4-BE49-F238E27FC236}">
                  <a16:creationId xmlns:a16="http://schemas.microsoft.com/office/drawing/2014/main" id="{426F4148-58AE-4D4D-45D6-7BC864D6ED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133" y="5391178"/>
              <a:ext cx="2133918" cy="1200329"/>
            </a:xfrm>
            <a:prstGeom prst="rect">
              <a:avLst/>
            </a:prstGeom>
          </p:spPr>
        </p:pic>
        <p:pic>
          <p:nvPicPr>
            <p:cNvPr id="5141" name="Picture 5140" descr="A blue and orange object with orange tubes&#10;&#10;Description automatically generated">
              <a:extLst>
                <a:ext uri="{FF2B5EF4-FFF2-40B4-BE49-F238E27FC236}">
                  <a16:creationId xmlns:a16="http://schemas.microsoft.com/office/drawing/2014/main" id="{B3B55EC6-10C2-D540-0120-FE02E14FBC1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0791" y="5307884"/>
              <a:ext cx="2270670" cy="1277252"/>
            </a:xfrm>
            <a:prstGeom prst="rect">
              <a:avLst/>
            </a:prstGeom>
          </p:spPr>
        </p:pic>
        <p:pic>
          <p:nvPicPr>
            <p:cNvPr id="5142" name="Picture 5141" descr="A blue and red machine with red tubes&#10;&#10;Description automatically generated">
              <a:extLst>
                <a:ext uri="{FF2B5EF4-FFF2-40B4-BE49-F238E27FC236}">
                  <a16:creationId xmlns:a16="http://schemas.microsoft.com/office/drawing/2014/main" id="{D1DF5ED9-37B2-EC5B-E52D-9B6BC173738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05808" y="5425214"/>
              <a:ext cx="2062083" cy="1159922"/>
            </a:xfrm>
            <a:prstGeom prst="rect">
              <a:avLst/>
            </a:prstGeom>
          </p:spPr>
        </p:pic>
      </p:grpSp>
      <p:grpSp>
        <p:nvGrpSpPr>
          <p:cNvPr id="5143" name="Group 5142">
            <a:extLst>
              <a:ext uri="{FF2B5EF4-FFF2-40B4-BE49-F238E27FC236}">
                <a16:creationId xmlns:a16="http://schemas.microsoft.com/office/drawing/2014/main" id="{56F0188D-32B1-5D30-F2B8-AAEA05713309}"/>
              </a:ext>
            </a:extLst>
          </p:cNvPr>
          <p:cNvGrpSpPr/>
          <p:nvPr/>
        </p:nvGrpSpPr>
        <p:grpSpPr>
          <a:xfrm>
            <a:off x="43647723" y="-85802"/>
            <a:ext cx="7581537" cy="836894"/>
            <a:chOff x="6991349" y="123231"/>
            <a:chExt cx="7581537" cy="836894"/>
          </a:xfrm>
        </p:grpSpPr>
        <p:sp>
          <p:nvSpPr>
            <p:cNvPr id="5144" name="Parallelogram 5143">
              <a:extLst>
                <a:ext uri="{FF2B5EF4-FFF2-40B4-BE49-F238E27FC236}">
                  <a16:creationId xmlns:a16="http://schemas.microsoft.com/office/drawing/2014/main" id="{3F9A6CF3-830C-98D6-4F77-F0D8B02AF62F}"/>
                </a:ext>
              </a:extLst>
            </p:cNvPr>
            <p:cNvSpPr/>
            <p:nvPr/>
          </p:nvSpPr>
          <p:spPr>
            <a:xfrm>
              <a:off x="6991349" y="140912"/>
              <a:ext cx="7581537" cy="819213"/>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5" name="TextBox 5144">
              <a:extLst>
                <a:ext uri="{FF2B5EF4-FFF2-40B4-BE49-F238E27FC236}">
                  <a16:creationId xmlns:a16="http://schemas.microsoft.com/office/drawing/2014/main" id="{BF143987-8F6F-5722-33C6-A6ED93EB2AF3}"/>
                </a:ext>
              </a:extLst>
            </p:cNvPr>
            <p:cNvSpPr txBox="1"/>
            <p:nvPr/>
          </p:nvSpPr>
          <p:spPr>
            <a:xfrm>
              <a:off x="7307580" y="123231"/>
              <a:ext cx="3691890" cy="830997"/>
            </a:xfrm>
            <a:prstGeom prst="rect">
              <a:avLst/>
            </a:prstGeom>
            <a:noFill/>
          </p:spPr>
          <p:txBody>
            <a:bodyPr wrap="square" rtlCol="0">
              <a:spAutoFit/>
            </a:bodyPr>
            <a:lstStyle/>
            <a:p>
              <a:r>
                <a:rPr lang="en-GB" sz="2400" b="1" dirty="0">
                  <a:solidFill>
                    <a:srgbClr val="C46B23"/>
                  </a:solidFill>
                </a:rPr>
                <a:t>What makes Towerland unique?</a:t>
              </a:r>
            </a:p>
          </p:txBody>
        </p:sp>
      </p:grpSp>
      <p:grpSp>
        <p:nvGrpSpPr>
          <p:cNvPr id="5146" name="Group 5145">
            <a:extLst>
              <a:ext uri="{FF2B5EF4-FFF2-40B4-BE49-F238E27FC236}">
                <a16:creationId xmlns:a16="http://schemas.microsoft.com/office/drawing/2014/main" id="{0B2E4F30-E906-7BD0-06C4-1A704B2F443F}"/>
              </a:ext>
            </a:extLst>
          </p:cNvPr>
          <p:cNvGrpSpPr/>
          <p:nvPr/>
        </p:nvGrpSpPr>
        <p:grpSpPr>
          <a:xfrm>
            <a:off x="42930855" y="1833097"/>
            <a:ext cx="12449765" cy="1416044"/>
            <a:chOff x="6274481" y="2042130"/>
            <a:chExt cx="12449765" cy="1416044"/>
          </a:xfrm>
        </p:grpSpPr>
        <p:sp>
          <p:nvSpPr>
            <p:cNvPr id="5147" name="Parallelogram 5146">
              <a:extLst>
                <a:ext uri="{FF2B5EF4-FFF2-40B4-BE49-F238E27FC236}">
                  <a16:creationId xmlns:a16="http://schemas.microsoft.com/office/drawing/2014/main" id="{76338A9B-A1EB-583B-C4F7-B44C0FDD56C5}"/>
                </a:ext>
              </a:extLst>
            </p:cNvPr>
            <p:cNvSpPr/>
            <p:nvPr/>
          </p:nvSpPr>
          <p:spPr>
            <a:xfrm>
              <a:off x="6274481" y="2112931"/>
              <a:ext cx="12449765" cy="1345243"/>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8" name="TextBox 5147">
              <a:extLst>
                <a:ext uri="{FF2B5EF4-FFF2-40B4-BE49-F238E27FC236}">
                  <a16:creationId xmlns:a16="http://schemas.microsoft.com/office/drawing/2014/main" id="{2A36E2AB-BD81-4E68-E989-95902F079152}"/>
                </a:ext>
              </a:extLst>
            </p:cNvPr>
            <p:cNvSpPr txBox="1"/>
            <p:nvPr/>
          </p:nvSpPr>
          <p:spPr>
            <a:xfrm>
              <a:off x="6545580" y="2042130"/>
              <a:ext cx="5665470" cy="1200329"/>
            </a:xfrm>
            <a:prstGeom prst="rect">
              <a:avLst/>
            </a:prstGeom>
            <a:noFill/>
          </p:spPr>
          <p:txBody>
            <a:bodyPr wrap="square" rtlCol="0">
              <a:spAutoFit/>
            </a:bodyPr>
            <a:lstStyle/>
            <a:p>
              <a:endParaRPr lang="en-GB" dirty="0">
                <a:solidFill>
                  <a:srgbClr val="C46B23"/>
                </a:solidFill>
              </a:endParaRPr>
            </a:p>
            <a:p>
              <a:r>
                <a:rPr lang="en-GB" dirty="0">
                  <a:solidFill>
                    <a:srgbClr val="C46B23"/>
                  </a:solidFill>
                </a:rPr>
                <a:t>A blended gameplay loop combining idle mechanics, active control of turrets/sniping, and strategic fort-building.</a:t>
              </a:r>
            </a:p>
          </p:txBody>
        </p:sp>
      </p:grpSp>
      <p:grpSp>
        <p:nvGrpSpPr>
          <p:cNvPr id="5149" name="Group 5148">
            <a:extLst>
              <a:ext uri="{FF2B5EF4-FFF2-40B4-BE49-F238E27FC236}">
                <a16:creationId xmlns:a16="http://schemas.microsoft.com/office/drawing/2014/main" id="{10A5CD8C-FEF7-4FE1-9572-DFA9456BF628}"/>
              </a:ext>
            </a:extLst>
          </p:cNvPr>
          <p:cNvGrpSpPr/>
          <p:nvPr/>
        </p:nvGrpSpPr>
        <p:grpSpPr>
          <a:xfrm>
            <a:off x="42302795" y="4719795"/>
            <a:ext cx="14999433" cy="1788260"/>
            <a:chOff x="5646421" y="4928828"/>
            <a:chExt cx="14999433" cy="1788260"/>
          </a:xfrm>
        </p:grpSpPr>
        <p:sp>
          <p:nvSpPr>
            <p:cNvPr id="5150" name="Parallelogram 5149">
              <a:extLst>
                <a:ext uri="{FF2B5EF4-FFF2-40B4-BE49-F238E27FC236}">
                  <a16:creationId xmlns:a16="http://schemas.microsoft.com/office/drawing/2014/main" id="{ECA344D7-FB19-9804-1312-E835DB8208CA}"/>
                </a:ext>
              </a:extLst>
            </p:cNvPr>
            <p:cNvSpPr/>
            <p:nvPr/>
          </p:nvSpPr>
          <p:spPr>
            <a:xfrm>
              <a:off x="5646421" y="4928828"/>
              <a:ext cx="14999433" cy="1620744"/>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1" name="TextBox 5150">
              <a:extLst>
                <a:ext uri="{FF2B5EF4-FFF2-40B4-BE49-F238E27FC236}">
                  <a16:creationId xmlns:a16="http://schemas.microsoft.com/office/drawing/2014/main" id="{D88D6476-9FA7-D6DE-7FB6-572B44D7A7E6}"/>
                </a:ext>
              </a:extLst>
            </p:cNvPr>
            <p:cNvSpPr txBox="1"/>
            <p:nvPr/>
          </p:nvSpPr>
          <p:spPr>
            <a:xfrm>
              <a:off x="6362163" y="4962762"/>
              <a:ext cx="5196840" cy="1754326"/>
            </a:xfrm>
            <a:prstGeom prst="rect">
              <a:avLst/>
            </a:prstGeom>
            <a:noFill/>
          </p:spPr>
          <p:txBody>
            <a:bodyPr wrap="square" rtlCol="0">
              <a:spAutoFit/>
            </a:bodyPr>
            <a:lstStyle/>
            <a:p>
              <a:r>
                <a:rPr lang="en-GB" dirty="0">
                  <a:solidFill>
                    <a:srgbClr val="C46B23"/>
                  </a:solidFill>
                </a:rPr>
                <a:t>Previously shipped popular game “Woodland Defence” allows us an audience of repeat customers who already have confidence that TowerStart Games makes excellent tower defence games.</a:t>
              </a:r>
            </a:p>
            <a:p>
              <a:endParaRPr lang="en-GB" dirty="0">
                <a:solidFill>
                  <a:srgbClr val="C46B23"/>
                </a:solidFill>
              </a:endParaRPr>
            </a:p>
          </p:txBody>
        </p:sp>
      </p:grpSp>
    </p:spTree>
    <p:extLst>
      <p:ext uri="{BB962C8B-B14F-4D97-AF65-F5344CB8AC3E}">
        <p14:creationId xmlns:p14="http://schemas.microsoft.com/office/powerpoint/2010/main" val="17384418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0D6A3-CD87-B68F-8E83-C7BEDCA62073}"/>
            </a:ext>
          </a:extLst>
        </p:cNvPr>
        <p:cNvGrpSpPr/>
        <p:nvPr/>
      </p:nvGrpSpPr>
      <p:grpSpPr>
        <a:xfrm>
          <a:off x="0" y="0"/>
          <a:ext cx="0" cy="0"/>
          <a:chOff x="0" y="0"/>
          <a:chExt cx="0" cy="0"/>
        </a:xfrm>
      </p:grpSpPr>
      <p:grpSp>
        <p:nvGrpSpPr>
          <p:cNvPr id="70" name="Group 69">
            <a:extLst>
              <a:ext uri="{FF2B5EF4-FFF2-40B4-BE49-F238E27FC236}">
                <a16:creationId xmlns:a16="http://schemas.microsoft.com/office/drawing/2014/main" id="{3B347A7F-CD92-FFAF-DC3C-13C9670BCBCD}"/>
              </a:ext>
            </a:extLst>
          </p:cNvPr>
          <p:cNvGrpSpPr/>
          <p:nvPr/>
        </p:nvGrpSpPr>
        <p:grpSpPr>
          <a:xfrm>
            <a:off x="6991349" y="123231"/>
            <a:ext cx="7581537" cy="836894"/>
            <a:chOff x="6991349" y="123231"/>
            <a:chExt cx="7581537" cy="836894"/>
          </a:xfrm>
        </p:grpSpPr>
        <p:sp>
          <p:nvSpPr>
            <p:cNvPr id="16" name="Parallelogram 15">
              <a:extLst>
                <a:ext uri="{FF2B5EF4-FFF2-40B4-BE49-F238E27FC236}">
                  <a16:creationId xmlns:a16="http://schemas.microsoft.com/office/drawing/2014/main" id="{CF338CAE-E453-BAB0-48A0-7605B46FB970}"/>
                </a:ext>
              </a:extLst>
            </p:cNvPr>
            <p:cNvSpPr/>
            <p:nvPr/>
          </p:nvSpPr>
          <p:spPr>
            <a:xfrm>
              <a:off x="6991349" y="140912"/>
              <a:ext cx="7581537" cy="819213"/>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3CF9E04-7B75-5895-A2A6-421009381362}"/>
                </a:ext>
              </a:extLst>
            </p:cNvPr>
            <p:cNvSpPr txBox="1"/>
            <p:nvPr/>
          </p:nvSpPr>
          <p:spPr>
            <a:xfrm>
              <a:off x="7307580" y="123231"/>
              <a:ext cx="3691890" cy="830997"/>
            </a:xfrm>
            <a:prstGeom prst="rect">
              <a:avLst/>
            </a:prstGeom>
            <a:noFill/>
          </p:spPr>
          <p:txBody>
            <a:bodyPr wrap="square" rtlCol="0">
              <a:spAutoFit/>
            </a:bodyPr>
            <a:lstStyle/>
            <a:p>
              <a:r>
                <a:rPr lang="en-GB" sz="2400" b="1" dirty="0">
                  <a:solidFill>
                    <a:srgbClr val="C46B23"/>
                  </a:solidFill>
                </a:rPr>
                <a:t>What makes Towerland unique?</a:t>
              </a:r>
            </a:p>
          </p:txBody>
        </p:sp>
      </p:grpSp>
      <p:grpSp>
        <p:nvGrpSpPr>
          <p:cNvPr id="67" name="Group 66">
            <a:extLst>
              <a:ext uri="{FF2B5EF4-FFF2-40B4-BE49-F238E27FC236}">
                <a16:creationId xmlns:a16="http://schemas.microsoft.com/office/drawing/2014/main" id="{51CD2D8F-CD01-0BD3-0476-AAF246560FF5}"/>
              </a:ext>
            </a:extLst>
          </p:cNvPr>
          <p:cNvGrpSpPr/>
          <p:nvPr/>
        </p:nvGrpSpPr>
        <p:grpSpPr>
          <a:xfrm>
            <a:off x="6274481" y="2042130"/>
            <a:ext cx="12449765" cy="1416044"/>
            <a:chOff x="6274481" y="2042130"/>
            <a:chExt cx="12449765" cy="1416044"/>
          </a:xfrm>
        </p:grpSpPr>
        <p:sp>
          <p:nvSpPr>
            <p:cNvPr id="14" name="Parallelogram 13">
              <a:extLst>
                <a:ext uri="{FF2B5EF4-FFF2-40B4-BE49-F238E27FC236}">
                  <a16:creationId xmlns:a16="http://schemas.microsoft.com/office/drawing/2014/main" id="{50E31474-EA58-97A2-3786-B1B0040B6FE1}"/>
                </a:ext>
              </a:extLst>
            </p:cNvPr>
            <p:cNvSpPr/>
            <p:nvPr/>
          </p:nvSpPr>
          <p:spPr>
            <a:xfrm>
              <a:off x="6274481" y="2112931"/>
              <a:ext cx="12449765" cy="1345243"/>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DF0741A-91EF-00D2-30DB-B629A6987D4F}"/>
                </a:ext>
              </a:extLst>
            </p:cNvPr>
            <p:cNvSpPr txBox="1"/>
            <p:nvPr/>
          </p:nvSpPr>
          <p:spPr>
            <a:xfrm>
              <a:off x="6545580" y="2042130"/>
              <a:ext cx="5665470" cy="1200329"/>
            </a:xfrm>
            <a:prstGeom prst="rect">
              <a:avLst/>
            </a:prstGeom>
            <a:noFill/>
          </p:spPr>
          <p:txBody>
            <a:bodyPr wrap="square" rtlCol="0">
              <a:spAutoFit/>
            </a:bodyPr>
            <a:lstStyle/>
            <a:p>
              <a:endParaRPr lang="en-GB" dirty="0">
                <a:solidFill>
                  <a:srgbClr val="C46B23"/>
                </a:solidFill>
              </a:endParaRPr>
            </a:p>
            <a:p>
              <a:r>
                <a:rPr lang="en-GB" dirty="0">
                  <a:solidFill>
                    <a:srgbClr val="C46B23"/>
                  </a:solidFill>
                </a:rPr>
                <a:t>A blended gameplay loop combining idle mechanics, active control of turrets/sniping, and strategic fort-building.</a:t>
              </a:r>
            </a:p>
          </p:txBody>
        </p:sp>
      </p:grpSp>
      <p:grpSp>
        <p:nvGrpSpPr>
          <p:cNvPr id="65" name="Group 64">
            <a:extLst>
              <a:ext uri="{FF2B5EF4-FFF2-40B4-BE49-F238E27FC236}">
                <a16:creationId xmlns:a16="http://schemas.microsoft.com/office/drawing/2014/main" id="{15911B08-E92C-9FAA-5620-D4E875FB0A31}"/>
              </a:ext>
            </a:extLst>
          </p:cNvPr>
          <p:cNvGrpSpPr/>
          <p:nvPr/>
        </p:nvGrpSpPr>
        <p:grpSpPr>
          <a:xfrm>
            <a:off x="-6803344" y="3617519"/>
            <a:ext cx="12449765" cy="1445347"/>
            <a:chOff x="-6803344" y="3617519"/>
            <a:chExt cx="12449765" cy="1445347"/>
          </a:xfrm>
        </p:grpSpPr>
        <p:sp>
          <p:nvSpPr>
            <p:cNvPr id="13" name="Parallelogram 12">
              <a:extLst>
                <a:ext uri="{FF2B5EF4-FFF2-40B4-BE49-F238E27FC236}">
                  <a16:creationId xmlns:a16="http://schemas.microsoft.com/office/drawing/2014/main" id="{0769098E-024F-7AED-4364-EBEA9183645C}"/>
                </a:ext>
              </a:extLst>
            </p:cNvPr>
            <p:cNvSpPr/>
            <p:nvPr/>
          </p:nvSpPr>
          <p:spPr>
            <a:xfrm>
              <a:off x="-6803344" y="3617519"/>
              <a:ext cx="12449765" cy="1345243"/>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DB3EC30-9522-004C-B2C2-ED066E727C89}"/>
                </a:ext>
              </a:extLst>
            </p:cNvPr>
            <p:cNvSpPr txBox="1"/>
            <p:nvPr/>
          </p:nvSpPr>
          <p:spPr>
            <a:xfrm>
              <a:off x="304800" y="3862537"/>
              <a:ext cx="4806232" cy="1200329"/>
            </a:xfrm>
            <a:prstGeom prst="rect">
              <a:avLst/>
            </a:prstGeom>
            <a:noFill/>
          </p:spPr>
          <p:txBody>
            <a:bodyPr wrap="square" rtlCol="0">
              <a:spAutoFit/>
            </a:bodyPr>
            <a:lstStyle/>
            <a:p>
              <a:r>
                <a:rPr lang="en-GB" dirty="0">
                  <a:solidFill>
                    <a:srgbClr val="C46B23"/>
                  </a:solidFill>
                </a:rPr>
                <a:t>A dynamic challenge curve: As players expand territory, they have more territory to defend, creating a natural difficulty curve.</a:t>
              </a:r>
            </a:p>
            <a:p>
              <a:endParaRPr lang="en-GB" dirty="0">
                <a:solidFill>
                  <a:srgbClr val="C46B23"/>
                </a:solidFill>
              </a:endParaRPr>
            </a:p>
          </p:txBody>
        </p:sp>
      </p:grpSp>
      <p:grpSp>
        <p:nvGrpSpPr>
          <p:cNvPr id="66" name="Group 65">
            <a:extLst>
              <a:ext uri="{FF2B5EF4-FFF2-40B4-BE49-F238E27FC236}">
                <a16:creationId xmlns:a16="http://schemas.microsoft.com/office/drawing/2014/main" id="{80910088-B16B-0FC3-E476-09F16EFE3425}"/>
              </a:ext>
            </a:extLst>
          </p:cNvPr>
          <p:cNvGrpSpPr/>
          <p:nvPr/>
        </p:nvGrpSpPr>
        <p:grpSpPr>
          <a:xfrm>
            <a:off x="-6039735" y="767688"/>
            <a:ext cx="12585315" cy="1345243"/>
            <a:chOff x="-6039735" y="767688"/>
            <a:chExt cx="12585315" cy="1345243"/>
          </a:xfrm>
        </p:grpSpPr>
        <p:sp>
          <p:nvSpPr>
            <p:cNvPr id="12" name="Parallelogram 11">
              <a:extLst>
                <a:ext uri="{FF2B5EF4-FFF2-40B4-BE49-F238E27FC236}">
                  <a16:creationId xmlns:a16="http://schemas.microsoft.com/office/drawing/2014/main" id="{F55B9559-4BBA-2304-2593-E95A8E1D0650}"/>
                </a:ext>
              </a:extLst>
            </p:cNvPr>
            <p:cNvSpPr/>
            <p:nvPr/>
          </p:nvSpPr>
          <p:spPr>
            <a:xfrm>
              <a:off x="-6039735" y="767688"/>
              <a:ext cx="12449765" cy="1345243"/>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CDEFB15-EA8D-3BD1-2D84-5110E848A30E}"/>
                </a:ext>
              </a:extLst>
            </p:cNvPr>
            <p:cNvSpPr txBox="1"/>
            <p:nvPr/>
          </p:nvSpPr>
          <p:spPr>
            <a:xfrm>
              <a:off x="304800" y="1118800"/>
              <a:ext cx="6240780" cy="923330"/>
            </a:xfrm>
            <a:prstGeom prst="rect">
              <a:avLst/>
            </a:prstGeom>
            <a:noFill/>
          </p:spPr>
          <p:txBody>
            <a:bodyPr wrap="square" rtlCol="0">
              <a:spAutoFit/>
            </a:bodyPr>
            <a:lstStyle/>
            <a:p>
              <a:r>
                <a:rPr lang="en-GB" dirty="0">
                  <a:solidFill>
                    <a:srgbClr val="C46B23"/>
                  </a:solidFill>
                </a:rPr>
                <a:t>An immersive low-poly aesthetic: visually appealing, cost-effective, and device-friendly.</a:t>
              </a:r>
            </a:p>
            <a:p>
              <a:endParaRPr lang="en-GB" dirty="0">
                <a:solidFill>
                  <a:srgbClr val="C46B23"/>
                </a:solidFill>
              </a:endParaRPr>
            </a:p>
          </p:txBody>
        </p:sp>
      </p:grpSp>
      <p:grpSp>
        <p:nvGrpSpPr>
          <p:cNvPr id="68" name="Group 67">
            <a:extLst>
              <a:ext uri="{FF2B5EF4-FFF2-40B4-BE49-F238E27FC236}">
                <a16:creationId xmlns:a16="http://schemas.microsoft.com/office/drawing/2014/main" id="{4EC9B140-191F-C8C7-BC10-CFD26F1B74A4}"/>
              </a:ext>
            </a:extLst>
          </p:cNvPr>
          <p:cNvGrpSpPr/>
          <p:nvPr/>
        </p:nvGrpSpPr>
        <p:grpSpPr>
          <a:xfrm>
            <a:off x="5646421" y="4928828"/>
            <a:ext cx="14999433" cy="1788260"/>
            <a:chOff x="5646421" y="4928828"/>
            <a:chExt cx="14999433" cy="1788260"/>
          </a:xfrm>
        </p:grpSpPr>
        <p:sp>
          <p:nvSpPr>
            <p:cNvPr id="15" name="Parallelogram 14">
              <a:extLst>
                <a:ext uri="{FF2B5EF4-FFF2-40B4-BE49-F238E27FC236}">
                  <a16:creationId xmlns:a16="http://schemas.microsoft.com/office/drawing/2014/main" id="{DA59A567-A05A-40F8-4742-1A86A03F8624}"/>
                </a:ext>
              </a:extLst>
            </p:cNvPr>
            <p:cNvSpPr/>
            <p:nvPr/>
          </p:nvSpPr>
          <p:spPr>
            <a:xfrm>
              <a:off x="5646421" y="4928828"/>
              <a:ext cx="14999433" cy="1620744"/>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C48FC5A-CA02-11A3-6DB8-70F709EF73B6}"/>
                </a:ext>
              </a:extLst>
            </p:cNvPr>
            <p:cNvSpPr txBox="1"/>
            <p:nvPr/>
          </p:nvSpPr>
          <p:spPr>
            <a:xfrm>
              <a:off x="6362163" y="4962762"/>
              <a:ext cx="5196840" cy="1754326"/>
            </a:xfrm>
            <a:prstGeom prst="rect">
              <a:avLst/>
            </a:prstGeom>
            <a:noFill/>
          </p:spPr>
          <p:txBody>
            <a:bodyPr wrap="square" rtlCol="0">
              <a:spAutoFit/>
            </a:bodyPr>
            <a:lstStyle/>
            <a:p>
              <a:r>
                <a:rPr lang="en-GB" dirty="0">
                  <a:solidFill>
                    <a:srgbClr val="C46B23"/>
                  </a:solidFill>
                </a:rPr>
                <a:t>Previously shipped popular game “Woodland Defence” allows us an audience of repeat customers who already have confidence that TowerStart Games makes excellent tower defence games.</a:t>
              </a:r>
            </a:p>
            <a:p>
              <a:endParaRPr lang="en-GB" dirty="0">
                <a:solidFill>
                  <a:srgbClr val="C46B23"/>
                </a:solidFill>
              </a:endParaRPr>
            </a:p>
          </p:txBody>
        </p:sp>
      </p:grpSp>
      <p:grpSp>
        <p:nvGrpSpPr>
          <p:cNvPr id="69" name="Group 68">
            <a:extLst>
              <a:ext uri="{FF2B5EF4-FFF2-40B4-BE49-F238E27FC236}">
                <a16:creationId xmlns:a16="http://schemas.microsoft.com/office/drawing/2014/main" id="{284177C9-0BD5-DFEB-FA07-4395FA8DE036}"/>
              </a:ext>
            </a:extLst>
          </p:cNvPr>
          <p:cNvGrpSpPr/>
          <p:nvPr/>
        </p:nvGrpSpPr>
        <p:grpSpPr>
          <a:xfrm>
            <a:off x="-46133" y="5307884"/>
            <a:ext cx="5314024" cy="1283623"/>
            <a:chOff x="-46133" y="5307884"/>
            <a:chExt cx="5314024" cy="1283623"/>
          </a:xfrm>
        </p:grpSpPr>
        <p:pic>
          <p:nvPicPr>
            <p:cNvPr id="20" name="Picture 19" descr="A blue and red robot arms&#10;&#10;Description automatically generated">
              <a:extLst>
                <a:ext uri="{FF2B5EF4-FFF2-40B4-BE49-F238E27FC236}">
                  <a16:creationId xmlns:a16="http://schemas.microsoft.com/office/drawing/2014/main" id="{4F6EB513-5C07-85B7-34B6-4CB4C8174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3" y="5391178"/>
              <a:ext cx="2133918" cy="1200329"/>
            </a:xfrm>
            <a:prstGeom prst="rect">
              <a:avLst/>
            </a:prstGeom>
          </p:spPr>
        </p:pic>
        <p:pic>
          <p:nvPicPr>
            <p:cNvPr id="22" name="Picture 21" descr="A blue and orange object with orange tubes&#10;&#10;Description automatically generated">
              <a:extLst>
                <a:ext uri="{FF2B5EF4-FFF2-40B4-BE49-F238E27FC236}">
                  <a16:creationId xmlns:a16="http://schemas.microsoft.com/office/drawing/2014/main" id="{89A78B38-C044-51A3-3C2C-1BCFC9F09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791" y="5307884"/>
              <a:ext cx="2270670" cy="1277252"/>
            </a:xfrm>
            <a:prstGeom prst="rect">
              <a:avLst/>
            </a:prstGeom>
          </p:spPr>
        </p:pic>
        <p:pic>
          <p:nvPicPr>
            <p:cNvPr id="24" name="Picture 23" descr="A blue and red machine with red tubes&#10;&#10;Description automatically generated">
              <a:extLst>
                <a:ext uri="{FF2B5EF4-FFF2-40B4-BE49-F238E27FC236}">
                  <a16:creationId xmlns:a16="http://schemas.microsoft.com/office/drawing/2014/main" id="{731B53E5-ABAF-B2BF-5539-3F332D2A1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808" y="5425214"/>
              <a:ext cx="2062083" cy="1159922"/>
            </a:xfrm>
            <a:prstGeom prst="rect">
              <a:avLst/>
            </a:prstGeom>
          </p:spPr>
        </p:pic>
      </p:grpSp>
      <p:grpSp>
        <p:nvGrpSpPr>
          <p:cNvPr id="25" name="Group 24">
            <a:extLst>
              <a:ext uri="{FF2B5EF4-FFF2-40B4-BE49-F238E27FC236}">
                <a16:creationId xmlns:a16="http://schemas.microsoft.com/office/drawing/2014/main" id="{C92F6872-FAAC-452A-D80A-22B315EB01BF}"/>
              </a:ext>
            </a:extLst>
          </p:cNvPr>
          <p:cNvGrpSpPr/>
          <p:nvPr/>
        </p:nvGrpSpPr>
        <p:grpSpPr>
          <a:xfrm>
            <a:off x="-56506115" y="2112931"/>
            <a:ext cx="6918534" cy="5432655"/>
            <a:chOff x="-3775715" y="1949074"/>
            <a:chExt cx="6918534" cy="5432655"/>
          </a:xfrm>
        </p:grpSpPr>
        <p:grpSp>
          <p:nvGrpSpPr>
            <p:cNvPr id="26" name="Group 25">
              <a:extLst>
                <a:ext uri="{FF2B5EF4-FFF2-40B4-BE49-F238E27FC236}">
                  <a16:creationId xmlns:a16="http://schemas.microsoft.com/office/drawing/2014/main" id="{9CCEF00D-01D4-27E4-44BA-1EE9E3037512}"/>
                </a:ext>
              </a:extLst>
            </p:cNvPr>
            <p:cNvGrpSpPr/>
            <p:nvPr/>
          </p:nvGrpSpPr>
          <p:grpSpPr>
            <a:xfrm>
              <a:off x="-3775715" y="1949074"/>
              <a:ext cx="6846785" cy="4673102"/>
              <a:chOff x="-3775715" y="1949074"/>
              <a:chExt cx="6846785" cy="4673102"/>
            </a:xfrm>
          </p:grpSpPr>
          <p:sp>
            <p:nvSpPr>
              <p:cNvPr id="28" name="Parallelogram 27">
                <a:extLst>
                  <a:ext uri="{FF2B5EF4-FFF2-40B4-BE49-F238E27FC236}">
                    <a16:creationId xmlns:a16="http://schemas.microsoft.com/office/drawing/2014/main" id="{E639040E-8567-EF2B-AE8D-D654D3C630DE}"/>
                  </a:ext>
                </a:extLst>
              </p:cNvPr>
              <p:cNvSpPr/>
              <p:nvPr/>
            </p:nvSpPr>
            <p:spPr>
              <a:xfrm>
                <a:off x="-3775715" y="1949074"/>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Parallelogram 28">
                <a:extLst>
                  <a:ext uri="{FF2B5EF4-FFF2-40B4-BE49-F238E27FC236}">
                    <a16:creationId xmlns:a16="http://schemas.microsoft.com/office/drawing/2014/main" id="{50DB91AB-AEFF-8022-BAED-6066A92535B2}"/>
                  </a:ext>
                </a:extLst>
              </p:cNvPr>
              <p:cNvSpPr/>
              <p:nvPr/>
            </p:nvSpPr>
            <p:spPr>
              <a:xfrm>
                <a:off x="-3231993" y="2507833"/>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Parallelogram 29">
                <a:extLst>
                  <a:ext uri="{FF2B5EF4-FFF2-40B4-BE49-F238E27FC236}">
                    <a16:creationId xmlns:a16="http://schemas.microsoft.com/office/drawing/2014/main" id="{901D9763-4915-26EB-2B36-CDC512CABB8D}"/>
                  </a:ext>
                </a:extLst>
              </p:cNvPr>
              <p:cNvSpPr/>
              <p:nvPr/>
            </p:nvSpPr>
            <p:spPr>
              <a:xfrm>
                <a:off x="-3209723" y="3066592"/>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Parallelogram 30">
                <a:extLst>
                  <a:ext uri="{FF2B5EF4-FFF2-40B4-BE49-F238E27FC236}">
                    <a16:creationId xmlns:a16="http://schemas.microsoft.com/office/drawing/2014/main" id="{AB512E12-D6D5-157A-CE5D-454E8BF11896}"/>
                  </a:ext>
                </a:extLst>
              </p:cNvPr>
              <p:cNvSpPr/>
              <p:nvPr/>
            </p:nvSpPr>
            <p:spPr>
              <a:xfrm>
                <a:off x="-2733779" y="3717076"/>
                <a:ext cx="5804849" cy="658333"/>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Parallelogram 31">
                <a:extLst>
                  <a:ext uri="{FF2B5EF4-FFF2-40B4-BE49-F238E27FC236}">
                    <a16:creationId xmlns:a16="http://schemas.microsoft.com/office/drawing/2014/main" id="{33BBC621-369E-7C5E-08B8-4028A4362169}"/>
                  </a:ext>
                </a:extLst>
              </p:cNvPr>
              <p:cNvSpPr/>
              <p:nvPr/>
            </p:nvSpPr>
            <p:spPr>
              <a:xfrm>
                <a:off x="-2801983" y="4458574"/>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Parallelogram 32">
                <a:extLst>
                  <a:ext uri="{FF2B5EF4-FFF2-40B4-BE49-F238E27FC236}">
                    <a16:creationId xmlns:a16="http://schemas.microsoft.com/office/drawing/2014/main" id="{37DA1CDD-0433-5FA8-A44D-FA07078762C8}"/>
                  </a:ext>
                </a:extLst>
              </p:cNvPr>
              <p:cNvSpPr/>
              <p:nvPr/>
            </p:nvSpPr>
            <p:spPr>
              <a:xfrm>
                <a:off x="-2960132" y="5017333"/>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Parallelogram 33">
                <a:extLst>
                  <a:ext uri="{FF2B5EF4-FFF2-40B4-BE49-F238E27FC236}">
                    <a16:creationId xmlns:a16="http://schemas.microsoft.com/office/drawing/2014/main" id="{6CC28900-2D8B-43C3-D719-609B237F8752}"/>
                  </a:ext>
                </a:extLst>
              </p:cNvPr>
              <p:cNvSpPr/>
              <p:nvPr/>
            </p:nvSpPr>
            <p:spPr>
              <a:xfrm>
                <a:off x="-2824201" y="5582001"/>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Parallelogram 34">
                <a:extLst>
                  <a:ext uri="{FF2B5EF4-FFF2-40B4-BE49-F238E27FC236}">
                    <a16:creationId xmlns:a16="http://schemas.microsoft.com/office/drawing/2014/main" id="{01BD8985-9F44-0DFF-F9B0-612AEFB58087}"/>
                  </a:ext>
                </a:extLst>
              </p:cNvPr>
              <p:cNvSpPr/>
              <p:nvPr/>
            </p:nvSpPr>
            <p:spPr>
              <a:xfrm>
                <a:off x="-2796391" y="6140760"/>
                <a:ext cx="5804849" cy="4814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A5F87B12-1EAA-C8C7-30F0-5A43A2CA90C3}"/>
                </a:ext>
              </a:extLst>
            </p:cNvPr>
            <p:cNvSpPr txBox="1"/>
            <p:nvPr/>
          </p:nvSpPr>
          <p:spPr>
            <a:xfrm>
              <a:off x="235787" y="2026417"/>
              <a:ext cx="2907032" cy="5355312"/>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C46B23"/>
                  </a:solidFill>
                </a:rPr>
                <a:t>Multiplayer</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Launched in 2016</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4.6/5 stars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100 million+ downloads</a:t>
              </a:r>
            </a:p>
            <a:p>
              <a:pPr marL="285750" indent="-285750">
                <a:buFont typeface="Arial" panose="020B0604020202020204" pitchFamily="34" charset="0"/>
                <a:buChar char="•"/>
              </a:pPr>
              <a:r>
                <a:rPr lang="en-GB" dirty="0">
                  <a:solidFill>
                    <a:srgbClr val="C46B23"/>
                  </a:solidFill>
                </a:rPr>
                <a:t>(f2p)</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Competitive strategy</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Realtime</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Numerous characters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Cartoon art style</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endParaRPr lang="en-GB" dirty="0">
                <a:solidFill>
                  <a:srgbClr val="C46B23"/>
                </a:solidFill>
              </a:endParaRPr>
            </a:p>
          </p:txBody>
        </p:sp>
      </p:grpSp>
      <p:pic>
        <p:nvPicPr>
          <p:cNvPr id="36" name="Picture 2">
            <a:extLst>
              <a:ext uri="{FF2B5EF4-FFF2-40B4-BE49-F238E27FC236}">
                <a16:creationId xmlns:a16="http://schemas.microsoft.com/office/drawing/2014/main" id="{62DACB1A-DA7C-9F6E-23A5-8D57A9EDA5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13821" y="1692039"/>
            <a:ext cx="2839756" cy="532981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lash Royale Logo transparent PNG - StickPNG">
            <a:extLst>
              <a:ext uri="{FF2B5EF4-FFF2-40B4-BE49-F238E27FC236}">
                <a16:creationId xmlns:a16="http://schemas.microsoft.com/office/drawing/2014/main" id="{7F6CB6E7-9197-5936-C14A-CF90347246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68373" y="-155861"/>
            <a:ext cx="4716454" cy="2375914"/>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66C9C5E2-E94C-2863-729A-0BC08AA4595A}"/>
              </a:ext>
            </a:extLst>
          </p:cNvPr>
          <p:cNvGrpSpPr/>
          <p:nvPr/>
        </p:nvGrpSpPr>
        <p:grpSpPr>
          <a:xfrm>
            <a:off x="54752296" y="777048"/>
            <a:ext cx="7179934" cy="4524315"/>
            <a:chOff x="8930588" y="1784084"/>
            <a:chExt cx="7179934" cy="4524315"/>
          </a:xfrm>
        </p:grpSpPr>
        <p:grpSp>
          <p:nvGrpSpPr>
            <p:cNvPr id="52" name="Group 51">
              <a:extLst>
                <a:ext uri="{FF2B5EF4-FFF2-40B4-BE49-F238E27FC236}">
                  <a16:creationId xmlns:a16="http://schemas.microsoft.com/office/drawing/2014/main" id="{C42AA1CB-8908-FD68-241C-C5F9B32CFABC}"/>
                </a:ext>
              </a:extLst>
            </p:cNvPr>
            <p:cNvGrpSpPr/>
            <p:nvPr/>
          </p:nvGrpSpPr>
          <p:grpSpPr>
            <a:xfrm>
              <a:off x="8930588" y="1784084"/>
              <a:ext cx="7179934" cy="4474223"/>
              <a:chOff x="8930588" y="1784084"/>
              <a:chExt cx="7179934" cy="4474223"/>
            </a:xfrm>
          </p:grpSpPr>
          <p:sp>
            <p:nvSpPr>
              <p:cNvPr id="54" name="Parallelogram 53">
                <a:extLst>
                  <a:ext uri="{FF2B5EF4-FFF2-40B4-BE49-F238E27FC236}">
                    <a16:creationId xmlns:a16="http://schemas.microsoft.com/office/drawing/2014/main" id="{76B527E6-62A2-2768-B6E2-01A1D10ECFFA}"/>
                  </a:ext>
                </a:extLst>
              </p:cNvPr>
              <p:cNvSpPr/>
              <p:nvPr/>
            </p:nvSpPr>
            <p:spPr>
              <a:xfrm>
                <a:off x="8943770" y="1784084"/>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Parallelogram 54">
                <a:extLst>
                  <a:ext uri="{FF2B5EF4-FFF2-40B4-BE49-F238E27FC236}">
                    <a16:creationId xmlns:a16="http://schemas.microsoft.com/office/drawing/2014/main" id="{04A3B855-F1BF-8CAE-DCAF-C4485D2200D4}"/>
                  </a:ext>
                </a:extLst>
              </p:cNvPr>
              <p:cNvSpPr/>
              <p:nvPr/>
            </p:nvSpPr>
            <p:spPr>
              <a:xfrm>
                <a:off x="8930588" y="2333075"/>
                <a:ext cx="7166752" cy="656174"/>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Parallelogram 55">
                <a:extLst>
                  <a:ext uri="{FF2B5EF4-FFF2-40B4-BE49-F238E27FC236}">
                    <a16:creationId xmlns:a16="http://schemas.microsoft.com/office/drawing/2014/main" id="{8BE45628-A024-C609-1CAA-0E18CCEA58DC}"/>
                  </a:ext>
                </a:extLst>
              </p:cNvPr>
              <p:cNvSpPr/>
              <p:nvPr/>
            </p:nvSpPr>
            <p:spPr>
              <a:xfrm>
                <a:off x="8930588" y="3132542"/>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Parallelogram 56">
                <a:extLst>
                  <a:ext uri="{FF2B5EF4-FFF2-40B4-BE49-F238E27FC236}">
                    <a16:creationId xmlns:a16="http://schemas.microsoft.com/office/drawing/2014/main" id="{DB427FDD-3F35-7DF5-BD2A-BABECF3B75F2}"/>
                  </a:ext>
                </a:extLst>
              </p:cNvPr>
              <p:cNvSpPr/>
              <p:nvPr/>
            </p:nvSpPr>
            <p:spPr>
              <a:xfrm>
                <a:off x="8930588" y="3724332"/>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Parallelogram 57">
                <a:extLst>
                  <a:ext uri="{FF2B5EF4-FFF2-40B4-BE49-F238E27FC236}">
                    <a16:creationId xmlns:a16="http://schemas.microsoft.com/office/drawing/2014/main" id="{1ACBC48A-E66B-6E59-2590-BB98BB9C3692}"/>
                  </a:ext>
                </a:extLst>
              </p:cNvPr>
              <p:cNvSpPr/>
              <p:nvPr/>
            </p:nvSpPr>
            <p:spPr>
              <a:xfrm>
                <a:off x="8930588" y="4249817"/>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Parallelogram 58">
                <a:extLst>
                  <a:ext uri="{FF2B5EF4-FFF2-40B4-BE49-F238E27FC236}">
                    <a16:creationId xmlns:a16="http://schemas.microsoft.com/office/drawing/2014/main" id="{B1F422ED-C41D-D2C0-FD9D-4D096B98B1D6}"/>
                  </a:ext>
                </a:extLst>
              </p:cNvPr>
              <p:cNvSpPr/>
              <p:nvPr/>
            </p:nvSpPr>
            <p:spPr>
              <a:xfrm>
                <a:off x="8943770" y="4775998"/>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Parallelogram 59">
                <a:extLst>
                  <a:ext uri="{FF2B5EF4-FFF2-40B4-BE49-F238E27FC236}">
                    <a16:creationId xmlns:a16="http://schemas.microsoft.com/office/drawing/2014/main" id="{677983B2-249E-BBAF-B022-F16DAFFB3A8F}"/>
                  </a:ext>
                </a:extLst>
              </p:cNvPr>
              <p:cNvSpPr/>
              <p:nvPr/>
            </p:nvSpPr>
            <p:spPr>
              <a:xfrm>
                <a:off x="8930588" y="5371317"/>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Parallelogram 60">
                <a:extLst>
                  <a:ext uri="{FF2B5EF4-FFF2-40B4-BE49-F238E27FC236}">
                    <a16:creationId xmlns:a16="http://schemas.microsoft.com/office/drawing/2014/main" id="{5DF8147D-EC90-FF89-0AB3-962FE693D97D}"/>
                  </a:ext>
                </a:extLst>
              </p:cNvPr>
              <p:cNvSpPr/>
              <p:nvPr/>
            </p:nvSpPr>
            <p:spPr>
              <a:xfrm>
                <a:off x="8930588" y="5908791"/>
                <a:ext cx="7166752" cy="3495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 name="TextBox 52">
              <a:extLst>
                <a:ext uri="{FF2B5EF4-FFF2-40B4-BE49-F238E27FC236}">
                  <a16:creationId xmlns:a16="http://schemas.microsoft.com/office/drawing/2014/main" id="{FA5B0A4E-7811-2A24-CBE9-E74D123729EA}"/>
                </a:ext>
              </a:extLst>
            </p:cNvPr>
            <p:cNvSpPr txBox="1"/>
            <p:nvPr/>
          </p:nvSpPr>
          <p:spPr>
            <a:xfrm>
              <a:off x="9016223" y="1784084"/>
              <a:ext cx="3101340" cy="4524315"/>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C46B23"/>
                  </a:solidFill>
                </a:rPr>
                <a:t>Singleplayer</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1 million+ downloads</a:t>
              </a:r>
            </a:p>
            <a:p>
              <a:pPr marL="285750" indent="-285750">
                <a:buFont typeface="Arial" panose="020B0604020202020204" pitchFamily="34" charset="0"/>
                <a:buChar char="•"/>
              </a:pPr>
              <a:r>
                <a:rPr lang="en-GB" dirty="0">
                  <a:solidFill>
                    <a:srgbClr val="C46B23"/>
                  </a:solidFill>
                </a:rPr>
                <a:t>(f2p)</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 4.8/5 stars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Hypercasual</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Comparable to Towerland</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Idle tower defence</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Viral marketing via TikTok</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Minimal art</a:t>
              </a:r>
            </a:p>
          </p:txBody>
        </p:sp>
      </p:grpSp>
      <p:pic>
        <p:nvPicPr>
          <p:cNvPr id="62" name="Picture 61">
            <a:extLst>
              <a:ext uri="{FF2B5EF4-FFF2-40B4-BE49-F238E27FC236}">
                <a16:creationId xmlns:a16="http://schemas.microsoft.com/office/drawing/2014/main" id="{4E1AAD44-12BE-8E37-463D-4587F05EB93C}"/>
              </a:ext>
            </a:extLst>
          </p:cNvPr>
          <p:cNvPicPr>
            <a:picLocks noChangeAspect="1"/>
          </p:cNvPicPr>
          <p:nvPr/>
        </p:nvPicPr>
        <p:blipFill>
          <a:blip r:embed="rId8"/>
          <a:stretch>
            <a:fillRect/>
          </a:stretch>
        </p:blipFill>
        <p:spPr>
          <a:xfrm>
            <a:off x="51921627" y="521146"/>
            <a:ext cx="2710968" cy="5329818"/>
          </a:xfrm>
          <a:prstGeom prst="rect">
            <a:avLst/>
          </a:prstGeom>
        </p:spPr>
      </p:pic>
      <p:pic>
        <p:nvPicPr>
          <p:cNvPr id="63" name="Picture 62">
            <a:extLst>
              <a:ext uri="{FF2B5EF4-FFF2-40B4-BE49-F238E27FC236}">
                <a16:creationId xmlns:a16="http://schemas.microsoft.com/office/drawing/2014/main" id="{07C0DECC-A837-0D55-23CD-731D0CE33011}"/>
              </a:ext>
            </a:extLst>
          </p:cNvPr>
          <p:cNvPicPr>
            <a:picLocks noChangeAspect="1"/>
          </p:cNvPicPr>
          <p:nvPr/>
        </p:nvPicPr>
        <p:blipFill>
          <a:blip r:embed="rId9"/>
          <a:stretch>
            <a:fillRect/>
          </a:stretch>
        </p:blipFill>
        <p:spPr>
          <a:xfrm>
            <a:off x="52455903" y="-1007037"/>
            <a:ext cx="5196952" cy="1269222"/>
          </a:xfrm>
          <a:prstGeom prst="rect">
            <a:avLst/>
          </a:prstGeom>
        </p:spPr>
      </p:pic>
      <p:cxnSp>
        <p:nvCxnSpPr>
          <p:cNvPr id="64" name="Straight Connector 63">
            <a:extLst>
              <a:ext uri="{FF2B5EF4-FFF2-40B4-BE49-F238E27FC236}">
                <a16:creationId xmlns:a16="http://schemas.microsoft.com/office/drawing/2014/main" id="{EC9A7E5E-06D9-E292-E506-EFE55401BC1C}"/>
              </a:ext>
            </a:extLst>
          </p:cNvPr>
          <p:cNvCxnSpPr/>
          <p:nvPr/>
        </p:nvCxnSpPr>
        <p:spPr>
          <a:xfrm>
            <a:off x="6190465" y="-34960774"/>
            <a:ext cx="0" cy="8267700"/>
          </a:xfrm>
          <a:prstGeom prst="line">
            <a:avLst/>
          </a:prstGeom>
          <a:ln w="177800">
            <a:solidFill>
              <a:srgbClr val="C46B23"/>
            </a:solidFill>
          </a:ln>
        </p:spPr>
        <p:style>
          <a:lnRef idx="2">
            <a:schemeClr val="accent1"/>
          </a:lnRef>
          <a:fillRef idx="0">
            <a:schemeClr val="accent1"/>
          </a:fillRef>
          <a:effectRef idx="1">
            <a:schemeClr val="accent1"/>
          </a:effectRef>
          <a:fontRef idx="minor">
            <a:schemeClr val="tx1"/>
          </a:fontRef>
        </p:style>
      </p:cxnSp>
      <p:pic>
        <p:nvPicPr>
          <p:cNvPr id="71" name="Picture 70">
            <a:extLst>
              <a:ext uri="{FF2B5EF4-FFF2-40B4-BE49-F238E27FC236}">
                <a16:creationId xmlns:a16="http://schemas.microsoft.com/office/drawing/2014/main" id="{7D091618-F357-ACC5-2D42-55E172C8B3DD}"/>
              </a:ext>
            </a:extLst>
          </p:cNvPr>
          <p:cNvPicPr>
            <a:picLocks noChangeAspect="1"/>
          </p:cNvPicPr>
          <p:nvPr/>
        </p:nvPicPr>
        <p:blipFill>
          <a:blip r:embed="rId10"/>
          <a:stretch>
            <a:fillRect/>
          </a:stretch>
        </p:blipFill>
        <p:spPr>
          <a:xfrm>
            <a:off x="49012896" y="1785733"/>
            <a:ext cx="10990749" cy="5041879"/>
          </a:xfrm>
          <a:prstGeom prst="rect">
            <a:avLst/>
          </a:prstGeom>
        </p:spPr>
      </p:pic>
      <p:grpSp>
        <p:nvGrpSpPr>
          <p:cNvPr id="72" name="Group 71">
            <a:extLst>
              <a:ext uri="{FF2B5EF4-FFF2-40B4-BE49-F238E27FC236}">
                <a16:creationId xmlns:a16="http://schemas.microsoft.com/office/drawing/2014/main" id="{C2A563F8-ABDD-0C90-1256-E064C5EC0CE4}"/>
              </a:ext>
            </a:extLst>
          </p:cNvPr>
          <p:cNvGrpSpPr/>
          <p:nvPr/>
        </p:nvGrpSpPr>
        <p:grpSpPr>
          <a:xfrm>
            <a:off x="-73240564" y="792414"/>
            <a:ext cx="26552797" cy="1972082"/>
            <a:chOff x="-15907657" y="181464"/>
            <a:chExt cx="26552797" cy="1972082"/>
          </a:xfrm>
        </p:grpSpPr>
        <p:grpSp>
          <p:nvGrpSpPr>
            <p:cNvPr id="73" name="Group 72">
              <a:extLst>
                <a:ext uri="{FF2B5EF4-FFF2-40B4-BE49-F238E27FC236}">
                  <a16:creationId xmlns:a16="http://schemas.microsoft.com/office/drawing/2014/main" id="{F1591AC7-7CB6-C024-E274-0DFBA280A1F1}"/>
                </a:ext>
              </a:extLst>
            </p:cNvPr>
            <p:cNvGrpSpPr/>
            <p:nvPr/>
          </p:nvGrpSpPr>
          <p:grpSpPr>
            <a:xfrm>
              <a:off x="-15907657" y="181464"/>
              <a:ext cx="25975287" cy="1972082"/>
              <a:chOff x="-15907657" y="181464"/>
              <a:chExt cx="25975287" cy="1972082"/>
            </a:xfrm>
          </p:grpSpPr>
          <p:sp>
            <p:nvSpPr>
              <p:cNvPr id="75" name="Parallelogram 74">
                <a:extLst>
                  <a:ext uri="{FF2B5EF4-FFF2-40B4-BE49-F238E27FC236}">
                    <a16:creationId xmlns:a16="http://schemas.microsoft.com/office/drawing/2014/main" id="{BCE56282-2425-78BA-20E6-0062C262DD74}"/>
                  </a:ext>
                </a:extLst>
              </p:cNvPr>
              <p:cNvSpPr/>
              <p:nvPr/>
            </p:nvSpPr>
            <p:spPr>
              <a:xfrm>
                <a:off x="-7692571" y="181464"/>
                <a:ext cx="12103621" cy="626839"/>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Parallelogram 75">
                <a:extLst>
                  <a:ext uri="{FF2B5EF4-FFF2-40B4-BE49-F238E27FC236}">
                    <a16:creationId xmlns:a16="http://schemas.microsoft.com/office/drawing/2014/main" id="{25797592-7764-A379-BB45-3F19DBCB180A}"/>
                  </a:ext>
                </a:extLst>
              </p:cNvPr>
              <p:cNvSpPr/>
              <p:nvPr/>
            </p:nvSpPr>
            <p:spPr>
              <a:xfrm>
                <a:off x="-15907657" y="808303"/>
                <a:ext cx="25975287" cy="1345243"/>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4" name="TextBox 73">
              <a:extLst>
                <a:ext uri="{FF2B5EF4-FFF2-40B4-BE49-F238E27FC236}">
                  <a16:creationId xmlns:a16="http://schemas.microsoft.com/office/drawing/2014/main" id="{BD879997-7CF9-06D9-AA39-87D291FF69C3}"/>
                </a:ext>
              </a:extLst>
            </p:cNvPr>
            <p:cNvSpPr txBox="1"/>
            <p:nvPr/>
          </p:nvSpPr>
          <p:spPr>
            <a:xfrm>
              <a:off x="365760" y="297620"/>
              <a:ext cx="10279380" cy="1754326"/>
            </a:xfrm>
            <a:prstGeom prst="rect">
              <a:avLst/>
            </a:prstGeom>
            <a:noFill/>
          </p:spPr>
          <p:txBody>
            <a:bodyPr wrap="square" rtlCol="0">
              <a:spAutoFit/>
            </a:bodyPr>
            <a:lstStyle/>
            <a:p>
              <a:r>
                <a:rPr lang="en-GB" b="1" dirty="0">
                  <a:solidFill>
                    <a:srgbClr val="C46B23"/>
                  </a:solidFill>
                </a:rPr>
                <a:t>Development &amp; Marketing timeline</a:t>
              </a:r>
              <a:br>
                <a:rPr lang="en-GB" dirty="0"/>
              </a:br>
              <a:endParaRPr lang="en-GB" dirty="0"/>
            </a:p>
            <a:p>
              <a:pPr marL="285750" indent="-285750">
                <a:buFont typeface="Arial" panose="020B0604020202020204" pitchFamily="34" charset="0"/>
                <a:buChar char="•"/>
              </a:pPr>
              <a:r>
                <a:rPr lang="en-GB" dirty="0">
                  <a:solidFill>
                    <a:srgbClr val="C46B23"/>
                  </a:solidFill>
                </a:rPr>
                <a:t>We plan to complete development in 12 months, aiming for a soft launch in early 2026.</a:t>
              </a:r>
            </a:p>
            <a:p>
              <a:pPr marL="285750" indent="-285750">
                <a:buFont typeface="Arial" panose="020B0604020202020204" pitchFamily="34" charset="0"/>
                <a:buChar char="•"/>
              </a:pPr>
              <a:r>
                <a:rPr lang="en-GB" dirty="0">
                  <a:solidFill>
                    <a:srgbClr val="C46B23"/>
                  </a:solidFill>
                </a:rPr>
                <a:t>Initial focus: Core mechanics and a beta for balancing the progression</a:t>
              </a:r>
            </a:p>
            <a:p>
              <a:pPr marL="285750" indent="-285750">
                <a:buFont typeface="Arial" panose="020B0604020202020204" pitchFamily="34" charset="0"/>
                <a:buChar char="•"/>
              </a:pPr>
              <a:r>
                <a:rPr lang="en-GB" dirty="0">
                  <a:solidFill>
                    <a:srgbClr val="C46B23"/>
                  </a:solidFill>
                </a:rPr>
                <a:t>Marketing ramp-up: 3 months before launch with social media campaigns and influencer partnerships.</a:t>
              </a:r>
            </a:p>
          </p:txBody>
        </p:sp>
      </p:grpSp>
    </p:spTree>
    <p:extLst>
      <p:ext uri="{BB962C8B-B14F-4D97-AF65-F5344CB8AC3E}">
        <p14:creationId xmlns:p14="http://schemas.microsoft.com/office/powerpoint/2010/main" val="41751364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9B399-D2AC-7A03-C8C3-FDEE26A2B72F}"/>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1B6E155-3F98-50A1-371E-976E261B72AE}"/>
              </a:ext>
            </a:extLst>
          </p:cNvPr>
          <p:cNvGrpSpPr/>
          <p:nvPr/>
        </p:nvGrpSpPr>
        <p:grpSpPr>
          <a:xfrm>
            <a:off x="-15907657" y="181464"/>
            <a:ext cx="26552797" cy="1972082"/>
            <a:chOff x="-15907657" y="181464"/>
            <a:chExt cx="26552797" cy="1972082"/>
          </a:xfrm>
        </p:grpSpPr>
        <p:grpSp>
          <p:nvGrpSpPr>
            <p:cNvPr id="7" name="Group 6">
              <a:extLst>
                <a:ext uri="{FF2B5EF4-FFF2-40B4-BE49-F238E27FC236}">
                  <a16:creationId xmlns:a16="http://schemas.microsoft.com/office/drawing/2014/main" id="{5FAD3E96-7EA5-B95A-80DE-41BE52A6F1B8}"/>
                </a:ext>
              </a:extLst>
            </p:cNvPr>
            <p:cNvGrpSpPr/>
            <p:nvPr/>
          </p:nvGrpSpPr>
          <p:grpSpPr>
            <a:xfrm>
              <a:off x="-15907657" y="181464"/>
              <a:ext cx="25975287" cy="1972082"/>
              <a:chOff x="-15907657" y="181464"/>
              <a:chExt cx="25975287" cy="1972082"/>
            </a:xfrm>
          </p:grpSpPr>
          <p:sp>
            <p:nvSpPr>
              <p:cNvPr id="6" name="Parallelogram 5">
                <a:extLst>
                  <a:ext uri="{FF2B5EF4-FFF2-40B4-BE49-F238E27FC236}">
                    <a16:creationId xmlns:a16="http://schemas.microsoft.com/office/drawing/2014/main" id="{3C8D44DB-1D8C-502F-1F59-907E9C313051}"/>
                  </a:ext>
                </a:extLst>
              </p:cNvPr>
              <p:cNvSpPr/>
              <p:nvPr/>
            </p:nvSpPr>
            <p:spPr>
              <a:xfrm>
                <a:off x="-7692571" y="181464"/>
                <a:ext cx="12103621" cy="626839"/>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arallelogram 4">
                <a:extLst>
                  <a:ext uri="{FF2B5EF4-FFF2-40B4-BE49-F238E27FC236}">
                    <a16:creationId xmlns:a16="http://schemas.microsoft.com/office/drawing/2014/main" id="{2C0F59BB-DD31-8A77-A2C0-2863CA2B39D0}"/>
                  </a:ext>
                </a:extLst>
              </p:cNvPr>
              <p:cNvSpPr/>
              <p:nvPr/>
            </p:nvSpPr>
            <p:spPr>
              <a:xfrm>
                <a:off x="-15907657" y="808303"/>
                <a:ext cx="25975287" cy="1345243"/>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E9B7749C-ACCA-84FE-DC4B-A9340FC24827}"/>
                </a:ext>
              </a:extLst>
            </p:cNvPr>
            <p:cNvSpPr txBox="1"/>
            <p:nvPr/>
          </p:nvSpPr>
          <p:spPr>
            <a:xfrm>
              <a:off x="365760" y="297620"/>
              <a:ext cx="10279380" cy="1754326"/>
            </a:xfrm>
            <a:prstGeom prst="rect">
              <a:avLst/>
            </a:prstGeom>
            <a:noFill/>
          </p:spPr>
          <p:txBody>
            <a:bodyPr wrap="square" rtlCol="0">
              <a:spAutoFit/>
            </a:bodyPr>
            <a:lstStyle/>
            <a:p>
              <a:r>
                <a:rPr lang="en-GB" b="1" dirty="0">
                  <a:solidFill>
                    <a:srgbClr val="C46B23"/>
                  </a:solidFill>
                </a:rPr>
                <a:t>Development &amp; Marketing timeline</a:t>
              </a:r>
              <a:br>
                <a:rPr lang="en-GB" dirty="0"/>
              </a:br>
              <a:endParaRPr lang="en-GB" dirty="0"/>
            </a:p>
            <a:p>
              <a:pPr marL="285750" indent="-285750">
                <a:buFont typeface="Arial" panose="020B0604020202020204" pitchFamily="34" charset="0"/>
                <a:buChar char="•"/>
              </a:pPr>
              <a:r>
                <a:rPr lang="en-GB" dirty="0">
                  <a:solidFill>
                    <a:srgbClr val="C46B23"/>
                  </a:solidFill>
                </a:rPr>
                <a:t>We plan to complete development in 12 months, aiming for a soft launch in early 2026.</a:t>
              </a:r>
            </a:p>
            <a:p>
              <a:pPr marL="285750" indent="-285750">
                <a:buFont typeface="Arial" panose="020B0604020202020204" pitchFamily="34" charset="0"/>
                <a:buChar char="•"/>
              </a:pPr>
              <a:r>
                <a:rPr lang="en-GB" dirty="0">
                  <a:solidFill>
                    <a:srgbClr val="C46B23"/>
                  </a:solidFill>
                </a:rPr>
                <a:t>Initial focus: Core mechanics and a beta for balancing the progression</a:t>
              </a:r>
            </a:p>
            <a:p>
              <a:pPr marL="285750" indent="-285750">
                <a:buFont typeface="Arial" panose="020B0604020202020204" pitchFamily="34" charset="0"/>
                <a:buChar char="•"/>
              </a:pPr>
              <a:r>
                <a:rPr lang="en-GB" dirty="0">
                  <a:solidFill>
                    <a:srgbClr val="C46B23"/>
                  </a:solidFill>
                </a:rPr>
                <a:t>Marketing ramp-up: 3 months before launch with social media campaigns and influencer partnerships.</a:t>
              </a:r>
            </a:p>
          </p:txBody>
        </p:sp>
      </p:grpSp>
      <p:pic>
        <p:nvPicPr>
          <p:cNvPr id="4" name="Picture 3">
            <a:extLst>
              <a:ext uri="{FF2B5EF4-FFF2-40B4-BE49-F238E27FC236}">
                <a16:creationId xmlns:a16="http://schemas.microsoft.com/office/drawing/2014/main" id="{4F1C4F19-DE0D-ECE0-BA55-83BEEEDF4710}"/>
              </a:ext>
            </a:extLst>
          </p:cNvPr>
          <p:cNvPicPr>
            <a:picLocks noChangeAspect="1"/>
          </p:cNvPicPr>
          <p:nvPr/>
        </p:nvPicPr>
        <p:blipFill>
          <a:blip r:embed="rId3"/>
          <a:stretch>
            <a:fillRect/>
          </a:stretch>
        </p:blipFill>
        <p:spPr>
          <a:xfrm>
            <a:off x="530691" y="2016573"/>
            <a:ext cx="10990749" cy="5041879"/>
          </a:xfrm>
          <a:prstGeom prst="rect">
            <a:avLst/>
          </a:prstGeom>
        </p:spPr>
      </p:pic>
      <p:grpSp>
        <p:nvGrpSpPr>
          <p:cNvPr id="9" name="Group 8">
            <a:extLst>
              <a:ext uri="{FF2B5EF4-FFF2-40B4-BE49-F238E27FC236}">
                <a16:creationId xmlns:a16="http://schemas.microsoft.com/office/drawing/2014/main" id="{5766C758-D723-AF00-352E-2BD117E4DB42}"/>
              </a:ext>
            </a:extLst>
          </p:cNvPr>
          <p:cNvGrpSpPr/>
          <p:nvPr/>
        </p:nvGrpSpPr>
        <p:grpSpPr>
          <a:xfrm>
            <a:off x="44989749" y="181464"/>
            <a:ext cx="7581537" cy="836894"/>
            <a:chOff x="6991349" y="123231"/>
            <a:chExt cx="7581537" cy="836894"/>
          </a:xfrm>
        </p:grpSpPr>
        <p:sp>
          <p:nvSpPr>
            <p:cNvPr id="10" name="Parallelogram 9">
              <a:extLst>
                <a:ext uri="{FF2B5EF4-FFF2-40B4-BE49-F238E27FC236}">
                  <a16:creationId xmlns:a16="http://schemas.microsoft.com/office/drawing/2014/main" id="{7497DDE4-E6F3-9DF0-8A2B-0E087D7B5DB9}"/>
                </a:ext>
              </a:extLst>
            </p:cNvPr>
            <p:cNvSpPr/>
            <p:nvPr/>
          </p:nvSpPr>
          <p:spPr>
            <a:xfrm>
              <a:off x="6991349" y="140912"/>
              <a:ext cx="7581537" cy="819213"/>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805B463-CA66-55C2-0F88-0DDFB9FE6562}"/>
                </a:ext>
              </a:extLst>
            </p:cNvPr>
            <p:cNvSpPr txBox="1"/>
            <p:nvPr/>
          </p:nvSpPr>
          <p:spPr>
            <a:xfrm>
              <a:off x="7307580" y="123231"/>
              <a:ext cx="3691890" cy="830997"/>
            </a:xfrm>
            <a:prstGeom prst="rect">
              <a:avLst/>
            </a:prstGeom>
            <a:noFill/>
          </p:spPr>
          <p:txBody>
            <a:bodyPr wrap="square" rtlCol="0">
              <a:spAutoFit/>
            </a:bodyPr>
            <a:lstStyle/>
            <a:p>
              <a:r>
                <a:rPr lang="en-GB" sz="2400" b="1" dirty="0">
                  <a:solidFill>
                    <a:srgbClr val="C46B23"/>
                  </a:solidFill>
                </a:rPr>
                <a:t>What makes Towerland unique?</a:t>
              </a:r>
            </a:p>
          </p:txBody>
        </p:sp>
      </p:grpSp>
      <p:grpSp>
        <p:nvGrpSpPr>
          <p:cNvPr id="12" name="Group 11">
            <a:extLst>
              <a:ext uri="{FF2B5EF4-FFF2-40B4-BE49-F238E27FC236}">
                <a16:creationId xmlns:a16="http://schemas.microsoft.com/office/drawing/2014/main" id="{C3076CE7-91B7-49F9-7022-B79DC7D0F374}"/>
              </a:ext>
            </a:extLst>
          </p:cNvPr>
          <p:cNvGrpSpPr/>
          <p:nvPr/>
        </p:nvGrpSpPr>
        <p:grpSpPr>
          <a:xfrm>
            <a:off x="44272881" y="2100363"/>
            <a:ext cx="12449765" cy="1416044"/>
            <a:chOff x="6274481" y="2042130"/>
            <a:chExt cx="12449765" cy="1416044"/>
          </a:xfrm>
        </p:grpSpPr>
        <p:sp>
          <p:nvSpPr>
            <p:cNvPr id="13" name="Parallelogram 12">
              <a:extLst>
                <a:ext uri="{FF2B5EF4-FFF2-40B4-BE49-F238E27FC236}">
                  <a16:creationId xmlns:a16="http://schemas.microsoft.com/office/drawing/2014/main" id="{61639425-8225-25E6-E9FE-2BE0C020DDFF}"/>
                </a:ext>
              </a:extLst>
            </p:cNvPr>
            <p:cNvSpPr/>
            <p:nvPr/>
          </p:nvSpPr>
          <p:spPr>
            <a:xfrm>
              <a:off x="6274481" y="2112931"/>
              <a:ext cx="12449765" cy="1345243"/>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35B3513-DBB9-0A0C-6FD4-4BC4A28314A3}"/>
                </a:ext>
              </a:extLst>
            </p:cNvPr>
            <p:cNvSpPr txBox="1"/>
            <p:nvPr/>
          </p:nvSpPr>
          <p:spPr>
            <a:xfrm>
              <a:off x="6545580" y="2042130"/>
              <a:ext cx="5665470" cy="1200329"/>
            </a:xfrm>
            <a:prstGeom prst="rect">
              <a:avLst/>
            </a:prstGeom>
            <a:noFill/>
          </p:spPr>
          <p:txBody>
            <a:bodyPr wrap="square" rtlCol="0">
              <a:spAutoFit/>
            </a:bodyPr>
            <a:lstStyle/>
            <a:p>
              <a:endParaRPr lang="en-GB" dirty="0">
                <a:solidFill>
                  <a:srgbClr val="C46B23"/>
                </a:solidFill>
              </a:endParaRPr>
            </a:p>
            <a:p>
              <a:r>
                <a:rPr lang="en-GB" dirty="0">
                  <a:solidFill>
                    <a:srgbClr val="C46B23"/>
                  </a:solidFill>
                </a:rPr>
                <a:t>A blended gameplay loop combining idle mechanics, active control of turrets/sniping, and strategic fort-building.</a:t>
              </a:r>
            </a:p>
          </p:txBody>
        </p:sp>
      </p:grpSp>
      <p:grpSp>
        <p:nvGrpSpPr>
          <p:cNvPr id="15" name="Group 14">
            <a:extLst>
              <a:ext uri="{FF2B5EF4-FFF2-40B4-BE49-F238E27FC236}">
                <a16:creationId xmlns:a16="http://schemas.microsoft.com/office/drawing/2014/main" id="{63C027E4-3D09-27B0-A403-7804BBC487E1}"/>
              </a:ext>
            </a:extLst>
          </p:cNvPr>
          <p:cNvGrpSpPr/>
          <p:nvPr/>
        </p:nvGrpSpPr>
        <p:grpSpPr>
          <a:xfrm>
            <a:off x="43644821" y="4987061"/>
            <a:ext cx="14999433" cy="1788260"/>
            <a:chOff x="5646421" y="4928828"/>
            <a:chExt cx="14999433" cy="1788260"/>
          </a:xfrm>
        </p:grpSpPr>
        <p:sp>
          <p:nvSpPr>
            <p:cNvPr id="16" name="Parallelogram 15">
              <a:extLst>
                <a:ext uri="{FF2B5EF4-FFF2-40B4-BE49-F238E27FC236}">
                  <a16:creationId xmlns:a16="http://schemas.microsoft.com/office/drawing/2014/main" id="{0E7CE59F-B596-5933-BC2B-B9A291CEA32D}"/>
                </a:ext>
              </a:extLst>
            </p:cNvPr>
            <p:cNvSpPr/>
            <p:nvPr/>
          </p:nvSpPr>
          <p:spPr>
            <a:xfrm>
              <a:off x="5646421" y="4928828"/>
              <a:ext cx="14999433" cy="1620744"/>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693EC36-9327-AB69-2BE9-E5DC64142E48}"/>
                </a:ext>
              </a:extLst>
            </p:cNvPr>
            <p:cNvSpPr txBox="1"/>
            <p:nvPr/>
          </p:nvSpPr>
          <p:spPr>
            <a:xfrm>
              <a:off x="6362163" y="4962762"/>
              <a:ext cx="5196840" cy="1754326"/>
            </a:xfrm>
            <a:prstGeom prst="rect">
              <a:avLst/>
            </a:prstGeom>
            <a:noFill/>
          </p:spPr>
          <p:txBody>
            <a:bodyPr wrap="square" rtlCol="0">
              <a:spAutoFit/>
            </a:bodyPr>
            <a:lstStyle/>
            <a:p>
              <a:r>
                <a:rPr lang="en-GB" dirty="0">
                  <a:solidFill>
                    <a:srgbClr val="C46B23"/>
                  </a:solidFill>
                </a:rPr>
                <a:t>Previously shipped popular game “Woodland Defence” allows us an audience of repeat customers who already have confidence that TowerStart Games makes excellent tower defence games.</a:t>
              </a:r>
            </a:p>
            <a:p>
              <a:endParaRPr lang="en-GB" dirty="0">
                <a:solidFill>
                  <a:srgbClr val="C46B23"/>
                </a:solidFill>
              </a:endParaRPr>
            </a:p>
          </p:txBody>
        </p:sp>
      </p:grpSp>
      <p:grpSp>
        <p:nvGrpSpPr>
          <p:cNvPr id="18" name="Group 17">
            <a:extLst>
              <a:ext uri="{FF2B5EF4-FFF2-40B4-BE49-F238E27FC236}">
                <a16:creationId xmlns:a16="http://schemas.microsoft.com/office/drawing/2014/main" id="{D41B3148-460B-C5C6-8681-A51DE930CDEF}"/>
              </a:ext>
            </a:extLst>
          </p:cNvPr>
          <p:cNvGrpSpPr/>
          <p:nvPr/>
        </p:nvGrpSpPr>
        <p:grpSpPr>
          <a:xfrm>
            <a:off x="-51093574" y="3516407"/>
            <a:ext cx="12449765" cy="1445347"/>
            <a:chOff x="-6803344" y="3617519"/>
            <a:chExt cx="12449765" cy="1445347"/>
          </a:xfrm>
        </p:grpSpPr>
        <p:sp>
          <p:nvSpPr>
            <p:cNvPr id="19" name="Parallelogram 18">
              <a:extLst>
                <a:ext uri="{FF2B5EF4-FFF2-40B4-BE49-F238E27FC236}">
                  <a16:creationId xmlns:a16="http://schemas.microsoft.com/office/drawing/2014/main" id="{EB0E1AA4-AAC5-C847-FC8A-DCEBF408833E}"/>
                </a:ext>
              </a:extLst>
            </p:cNvPr>
            <p:cNvSpPr/>
            <p:nvPr/>
          </p:nvSpPr>
          <p:spPr>
            <a:xfrm>
              <a:off x="-6803344" y="3617519"/>
              <a:ext cx="12449765" cy="1345243"/>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686D2378-9CF2-CF4C-90F6-201AEFBFFD07}"/>
                </a:ext>
              </a:extLst>
            </p:cNvPr>
            <p:cNvSpPr txBox="1"/>
            <p:nvPr/>
          </p:nvSpPr>
          <p:spPr>
            <a:xfrm>
              <a:off x="304800" y="3862537"/>
              <a:ext cx="4806232" cy="1200329"/>
            </a:xfrm>
            <a:prstGeom prst="rect">
              <a:avLst/>
            </a:prstGeom>
            <a:noFill/>
          </p:spPr>
          <p:txBody>
            <a:bodyPr wrap="square" rtlCol="0">
              <a:spAutoFit/>
            </a:bodyPr>
            <a:lstStyle/>
            <a:p>
              <a:r>
                <a:rPr lang="en-GB" dirty="0">
                  <a:solidFill>
                    <a:srgbClr val="C46B23"/>
                  </a:solidFill>
                </a:rPr>
                <a:t>A dynamic challenge curve: As players expand territory, they have more territory to defend, creating a natural difficulty curve.</a:t>
              </a:r>
            </a:p>
            <a:p>
              <a:endParaRPr lang="en-GB" dirty="0">
                <a:solidFill>
                  <a:srgbClr val="C46B23"/>
                </a:solidFill>
              </a:endParaRPr>
            </a:p>
          </p:txBody>
        </p:sp>
      </p:grpSp>
      <p:grpSp>
        <p:nvGrpSpPr>
          <p:cNvPr id="21" name="Group 20">
            <a:extLst>
              <a:ext uri="{FF2B5EF4-FFF2-40B4-BE49-F238E27FC236}">
                <a16:creationId xmlns:a16="http://schemas.microsoft.com/office/drawing/2014/main" id="{52CD0786-1037-E0E2-84C1-52EFF00760F5}"/>
              </a:ext>
            </a:extLst>
          </p:cNvPr>
          <p:cNvGrpSpPr/>
          <p:nvPr/>
        </p:nvGrpSpPr>
        <p:grpSpPr>
          <a:xfrm>
            <a:off x="-50329965" y="666576"/>
            <a:ext cx="12585315" cy="1345243"/>
            <a:chOff x="-6039735" y="767688"/>
            <a:chExt cx="12585315" cy="1345243"/>
          </a:xfrm>
        </p:grpSpPr>
        <p:sp>
          <p:nvSpPr>
            <p:cNvPr id="22" name="Parallelogram 21">
              <a:extLst>
                <a:ext uri="{FF2B5EF4-FFF2-40B4-BE49-F238E27FC236}">
                  <a16:creationId xmlns:a16="http://schemas.microsoft.com/office/drawing/2014/main" id="{89EDEC67-8C97-3CDC-F48C-E4B594FE72A9}"/>
                </a:ext>
              </a:extLst>
            </p:cNvPr>
            <p:cNvSpPr/>
            <p:nvPr/>
          </p:nvSpPr>
          <p:spPr>
            <a:xfrm>
              <a:off x="-6039735" y="767688"/>
              <a:ext cx="12449765" cy="1345243"/>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BD47BD6-4777-0649-ADD3-F2575260E0DC}"/>
                </a:ext>
              </a:extLst>
            </p:cNvPr>
            <p:cNvSpPr txBox="1"/>
            <p:nvPr/>
          </p:nvSpPr>
          <p:spPr>
            <a:xfrm>
              <a:off x="304800" y="1118800"/>
              <a:ext cx="6240780" cy="923330"/>
            </a:xfrm>
            <a:prstGeom prst="rect">
              <a:avLst/>
            </a:prstGeom>
            <a:noFill/>
          </p:spPr>
          <p:txBody>
            <a:bodyPr wrap="square" rtlCol="0">
              <a:spAutoFit/>
            </a:bodyPr>
            <a:lstStyle/>
            <a:p>
              <a:r>
                <a:rPr lang="en-GB" dirty="0">
                  <a:solidFill>
                    <a:srgbClr val="C46B23"/>
                  </a:solidFill>
                </a:rPr>
                <a:t>An immersive low-poly aesthetic: visually appealing, cost-effective, and device-friendly.</a:t>
              </a:r>
            </a:p>
            <a:p>
              <a:endParaRPr lang="en-GB" dirty="0">
                <a:solidFill>
                  <a:srgbClr val="C46B23"/>
                </a:solidFill>
              </a:endParaRPr>
            </a:p>
          </p:txBody>
        </p:sp>
      </p:grpSp>
      <p:grpSp>
        <p:nvGrpSpPr>
          <p:cNvPr id="24" name="Group 23">
            <a:extLst>
              <a:ext uri="{FF2B5EF4-FFF2-40B4-BE49-F238E27FC236}">
                <a16:creationId xmlns:a16="http://schemas.microsoft.com/office/drawing/2014/main" id="{05B73479-E2C0-06AA-7D3F-4EF75E862D8C}"/>
              </a:ext>
            </a:extLst>
          </p:cNvPr>
          <p:cNvGrpSpPr/>
          <p:nvPr/>
        </p:nvGrpSpPr>
        <p:grpSpPr>
          <a:xfrm>
            <a:off x="-44336363" y="5206772"/>
            <a:ext cx="5314024" cy="1283623"/>
            <a:chOff x="-46133" y="5307884"/>
            <a:chExt cx="5314024" cy="1283623"/>
          </a:xfrm>
        </p:grpSpPr>
        <p:pic>
          <p:nvPicPr>
            <p:cNvPr id="25" name="Picture 24" descr="A blue and red robot arms&#10;&#10;Description automatically generated">
              <a:extLst>
                <a:ext uri="{FF2B5EF4-FFF2-40B4-BE49-F238E27FC236}">
                  <a16:creationId xmlns:a16="http://schemas.microsoft.com/office/drawing/2014/main" id="{A8EF51F8-6C5E-4E8C-4577-36304ABB3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33" y="5391178"/>
              <a:ext cx="2133918" cy="1200329"/>
            </a:xfrm>
            <a:prstGeom prst="rect">
              <a:avLst/>
            </a:prstGeom>
          </p:spPr>
        </p:pic>
        <p:pic>
          <p:nvPicPr>
            <p:cNvPr id="26" name="Picture 25" descr="A blue and orange object with orange tubes&#10;&#10;Description automatically generated">
              <a:extLst>
                <a:ext uri="{FF2B5EF4-FFF2-40B4-BE49-F238E27FC236}">
                  <a16:creationId xmlns:a16="http://schemas.microsoft.com/office/drawing/2014/main" id="{6B24FFEA-D5CB-56D9-1DDD-65DA0976D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0791" y="5307884"/>
              <a:ext cx="2270670" cy="1277252"/>
            </a:xfrm>
            <a:prstGeom prst="rect">
              <a:avLst/>
            </a:prstGeom>
          </p:spPr>
        </p:pic>
        <p:pic>
          <p:nvPicPr>
            <p:cNvPr id="27" name="Picture 26" descr="A blue and red machine with red tubes&#10;&#10;Description automatically generated">
              <a:extLst>
                <a:ext uri="{FF2B5EF4-FFF2-40B4-BE49-F238E27FC236}">
                  <a16:creationId xmlns:a16="http://schemas.microsoft.com/office/drawing/2014/main" id="{C94E8707-5558-238A-1D29-2EF1A47DA5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5808" y="5425214"/>
              <a:ext cx="2062083" cy="1159922"/>
            </a:xfrm>
            <a:prstGeom prst="rect">
              <a:avLst/>
            </a:prstGeom>
          </p:spPr>
        </p:pic>
      </p:grpSp>
      <p:grpSp>
        <p:nvGrpSpPr>
          <p:cNvPr id="28" name="Group 27">
            <a:extLst>
              <a:ext uri="{FF2B5EF4-FFF2-40B4-BE49-F238E27FC236}">
                <a16:creationId xmlns:a16="http://schemas.microsoft.com/office/drawing/2014/main" id="{DB754478-9517-0C7E-7959-E72C9393B013}"/>
              </a:ext>
            </a:extLst>
          </p:cNvPr>
          <p:cNvGrpSpPr/>
          <p:nvPr/>
        </p:nvGrpSpPr>
        <p:grpSpPr>
          <a:xfrm>
            <a:off x="-45429155" y="1339197"/>
            <a:ext cx="8275860" cy="4831820"/>
            <a:chOff x="-4893627" y="1203589"/>
            <a:chExt cx="8275860" cy="4831820"/>
          </a:xfrm>
        </p:grpSpPr>
        <p:sp>
          <p:nvSpPr>
            <p:cNvPr id="29" name="Parallelogram 16">
              <a:extLst>
                <a:ext uri="{FF2B5EF4-FFF2-40B4-BE49-F238E27FC236}">
                  <a16:creationId xmlns:a16="http://schemas.microsoft.com/office/drawing/2014/main" id="{4407896D-079C-97F6-7E40-82F0F89ABF7B}"/>
                </a:ext>
              </a:extLst>
            </p:cNvPr>
            <p:cNvSpPr/>
            <p:nvPr/>
          </p:nvSpPr>
          <p:spPr>
            <a:xfrm>
              <a:off x="-4893627" y="1203589"/>
              <a:ext cx="8275860" cy="4831820"/>
            </a:xfrm>
            <a:custGeom>
              <a:avLst/>
              <a:gdLst>
                <a:gd name="connsiteX0" fmla="*/ 0 w 10687050"/>
                <a:gd name="connsiteY0" fmla="*/ 5886450 h 5886450"/>
                <a:gd name="connsiteX1" fmla="*/ 1471613 w 10687050"/>
                <a:gd name="connsiteY1" fmla="*/ 0 h 5886450"/>
                <a:gd name="connsiteX2" fmla="*/ 10687050 w 10687050"/>
                <a:gd name="connsiteY2" fmla="*/ 0 h 5886450"/>
                <a:gd name="connsiteX3" fmla="*/ 9215438 w 10687050"/>
                <a:gd name="connsiteY3" fmla="*/ 5886450 h 5886450"/>
                <a:gd name="connsiteX4" fmla="*/ 0 w 10687050"/>
                <a:gd name="connsiteY4" fmla="*/ 5886450 h 5886450"/>
                <a:gd name="connsiteX0" fmla="*/ 0 w 10687050"/>
                <a:gd name="connsiteY0" fmla="*/ 5886450 h 5886450"/>
                <a:gd name="connsiteX1" fmla="*/ 1471613 w 10687050"/>
                <a:gd name="connsiteY1" fmla="*/ 0 h 5886450"/>
                <a:gd name="connsiteX2" fmla="*/ 10687050 w 10687050"/>
                <a:gd name="connsiteY2" fmla="*/ 0 h 5886450"/>
                <a:gd name="connsiteX3" fmla="*/ 10082213 w 10687050"/>
                <a:gd name="connsiteY3" fmla="*/ 5886450 h 5886450"/>
                <a:gd name="connsiteX4" fmla="*/ 0 w 10687050"/>
                <a:gd name="connsiteY4" fmla="*/ 5886450 h 5886450"/>
                <a:gd name="connsiteX0" fmla="*/ 0 w 10082213"/>
                <a:gd name="connsiteY0" fmla="*/ 5886450 h 5886450"/>
                <a:gd name="connsiteX1" fmla="*/ 1471613 w 10082213"/>
                <a:gd name="connsiteY1" fmla="*/ 0 h 5886450"/>
                <a:gd name="connsiteX2" fmla="*/ 9134475 w 10082213"/>
                <a:gd name="connsiteY2" fmla="*/ 28575 h 5886450"/>
                <a:gd name="connsiteX3" fmla="*/ 10082213 w 10082213"/>
                <a:gd name="connsiteY3" fmla="*/ 5886450 h 5886450"/>
                <a:gd name="connsiteX4" fmla="*/ 0 w 10082213"/>
                <a:gd name="connsiteY4" fmla="*/ 5886450 h 588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2213" h="5886450">
                  <a:moveTo>
                    <a:pt x="0" y="5886450"/>
                  </a:moveTo>
                  <a:lnTo>
                    <a:pt x="1471613" y="0"/>
                  </a:lnTo>
                  <a:lnTo>
                    <a:pt x="9134475" y="28575"/>
                  </a:lnTo>
                  <a:lnTo>
                    <a:pt x="10082213" y="5886450"/>
                  </a:lnTo>
                  <a:lnTo>
                    <a:pt x="0" y="5886450"/>
                  </a:lnTo>
                  <a:close/>
                </a:path>
              </a:pathLst>
            </a:cu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B5FC9113-936E-C654-4258-EB6929067644}"/>
                </a:ext>
              </a:extLst>
            </p:cNvPr>
            <p:cNvSpPr txBox="1"/>
            <p:nvPr/>
          </p:nvSpPr>
          <p:spPr>
            <a:xfrm>
              <a:off x="308610" y="1743075"/>
              <a:ext cx="2200602" cy="369332"/>
            </a:xfrm>
            <a:prstGeom prst="rect">
              <a:avLst/>
            </a:prstGeom>
            <a:noFill/>
          </p:spPr>
          <p:txBody>
            <a:bodyPr wrap="none" rtlCol="0">
              <a:spAutoFit/>
            </a:bodyPr>
            <a:lstStyle/>
            <a:p>
              <a:pPr algn="ctr"/>
              <a:r>
                <a:rPr lang="en-GB" b="1" dirty="0">
                  <a:solidFill>
                    <a:srgbClr val="C46B23"/>
                  </a:solidFill>
                </a:rPr>
                <a:t>Active user targets:</a:t>
              </a:r>
            </a:p>
          </p:txBody>
        </p:sp>
        <p:sp>
          <p:nvSpPr>
            <p:cNvPr id="31" name="TextBox 30">
              <a:extLst>
                <a:ext uri="{FF2B5EF4-FFF2-40B4-BE49-F238E27FC236}">
                  <a16:creationId xmlns:a16="http://schemas.microsoft.com/office/drawing/2014/main" id="{E8926E82-728B-B1B2-F84F-B5361415E563}"/>
                </a:ext>
              </a:extLst>
            </p:cNvPr>
            <p:cNvSpPr txBox="1"/>
            <p:nvPr/>
          </p:nvSpPr>
          <p:spPr>
            <a:xfrm>
              <a:off x="207010" y="2444115"/>
              <a:ext cx="2429202" cy="646331"/>
            </a:xfrm>
            <a:prstGeom prst="rect">
              <a:avLst/>
            </a:prstGeom>
            <a:noFill/>
          </p:spPr>
          <p:txBody>
            <a:bodyPr wrap="square" rtlCol="0">
              <a:spAutoFit/>
            </a:bodyPr>
            <a:lstStyle/>
            <a:p>
              <a:pPr algn="ctr"/>
              <a:r>
                <a:rPr lang="en-GB" dirty="0">
                  <a:solidFill>
                    <a:srgbClr val="C46B23"/>
                  </a:solidFill>
                </a:rPr>
                <a:t>First 6 Months: 350,000+</a:t>
              </a:r>
            </a:p>
          </p:txBody>
        </p:sp>
        <p:sp>
          <p:nvSpPr>
            <p:cNvPr id="32" name="TextBox 31">
              <a:extLst>
                <a:ext uri="{FF2B5EF4-FFF2-40B4-BE49-F238E27FC236}">
                  <a16:creationId xmlns:a16="http://schemas.microsoft.com/office/drawing/2014/main" id="{2F9B0C74-95AA-FE72-DBB0-F9652C22DE2C}"/>
                </a:ext>
              </a:extLst>
            </p:cNvPr>
            <p:cNvSpPr txBox="1"/>
            <p:nvPr/>
          </p:nvSpPr>
          <p:spPr>
            <a:xfrm>
              <a:off x="194310" y="3518535"/>
              <a:ext cx="2429202" cy="646331"/>
            </a:xfrm>
            <a:prstGeom prst="rect">
              <a:avLst/>
            </a:prstGeom>
            <a:noFill/>
          </p:spPr>
          <p:txBody>
            <a:bodyPr wrap="square" rtlCol="0">
              <a:spAutoFit/>
            </a:bodyPr>
            <a:lstStyle/>
            <a:p>
              <a:pPr algn="ctr"/>
              <a:r>
                <a:rPr lang="en-GB" dirty="0">
                  <a:solidFill>
                    <a:srgbClr val="C46B23"/>
                  </a:solidFill>
                </a:rPr>
                <a:t>First Year:</a:t>
              </a:r>
              <a:br>
                <a:rPr lang="en-GB" dirty="0">
                  <a:solidFill>
                    <a:srgbClr val="C46B23"/>
                  </a:solidFill>
                </a:rPr>
              </a:br>
              <a:r>
                <a:rPr lang="en-GB" dirty="0">
                  <a:solidFill>
                    <a:srgbClr val="C46B23"/>
                  </a:solidFill>
                </a:rPr>
                <a:t>600,000+</a:t>
              </a:r>
            </a:p>
          </p:txBody>
        </p:sp>
        <p:sp>
          <p:nvSpPr>
            <p:cNvPr id="33" name="TextBox 32">
              <a:extLst>
                <a:ext uri="{FF2B5EF4-FFF2-40B4-BE49-F238E27FC236}">
                  <a16:creationId xmlns:a16="http://schemas.microsoft.com/office/drawing/2014/main" id="{F1DF0431-06E7-DF56-71DC-7E1E4D27E06A}"/>
                </a:ext>
              </a:extLst>
            </p:cNvPr>
            <p:cNvSpPr txBox="1"/>
            <p:nvPr/>
          </p:nvSpPr>
          <p:spPr>
            <a:xfrm>
              <a:off x="219710" y="4592955"/>
              <a:ext cx="2429202" cy="646331"/>
            </a:xfrm>
            <a:prstGeom prst="rect">
              <a:avLst/>
            </a:prstGeom>
            <a:noFill/>
          </p:spPr>
          <p:txBody>
            <a:bodyPr wrap="square" rtlCol="0">
              <a:spAutoFit/>
            </a:bodyPr>
            <a:lstStyle/>
            <a:p>
              <a:pPr algn="ctr"/>
              <a:r>
                <a:rPr lang="en-GB" dirty="0">
                  <a:solidFill>
                    <a:srgbClr val="C46B23"/>
                  </a:solidFill>
                </a:rPr>
                <a:t>Second Year:</a:t>
              </a:r>
              <a:br>
                <a:rPr lang="en-GB" dirty="0">
                  <a:solidFill>
                    <a:srgbClr val="C46B23"/>
                  </a:solidFill>
                </a:rPr>
              </a:br>
              <a:r>
                <a:rPr lang="en-GB" dirty="0">
                  <a:solidFill>
                    <a:srgbClr val="C46B23"/>
                  </a:solidFill>
                </a:rPr>
                <a:t>800,000+</a:t>
              </a:r>
            </a:p>
          </p:txBody>
        </p:sp>
      </p:grpSp>
      <p:graphicFrame>
        <p:nvGraphicFramePr>
          <p:cNvPr id="34" name="Chart 33">
            <a:extLst>
              <a:ext uri="{FF2B5EF4-FFF2-40B4-BE49-F238E27FC236}">
                <a16:creationId xmlns:a16="http://schemas.microsoft.com/office/drawing/2014/main" id="{8DE12973-D18B-5ED7-52C9-BB86C68517CE}"/>
              </a:ext>
            </a:extLst>
          </p:cNvPr>
          <p:cNvGraphicFramePr/>
          <p:nvPr>
            <p:extLst>
              <p:ext uri="{D42A27DB-BD31-4B8C-83A1-F6EECF244321}">
                <p14:modId xmlns:p14="http://schemas.microsoft.com/office/powerpoint/2010/main" val="1737828378"/>
              </p:ext>
            </p:extLst>
          </p:nvPr>
        </p:nvGraphicFramePr>
        <p:xfrm>
          <a:off x="43972139" y="498763"/>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2431548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6E849-F181-CCF3-C7C8-5B217280A8E7}"/>
            </a:ext>
          </a:extLst>
        </p:cNvPr>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112F3777-2290-2484-FB43-09CC502B8C77}"/>
              </a:ext>
            </a:extLst>
          </p:cNvPr>
          <p:cNvGraphicFramePr/>
          <p:nvPr>
            <p:extLst>
              <p:ext uri="{D42A27DB-BD31-4B8C-83A1-F6EECF244321}">
                <p14:modId xmlns:p14="http://schemas.microsoft.com/office/powerpoint/2010/main" val="1359839712"/>
              </p:ext>
            </p:extLst>
          </p:nvPr>
        </p:nvGraphicFramePr>
        <p:xfrm>
          <a:off x="3578860" y="910166"/>
          <a:ext cx="8128000" cy="5418667"/>
        </p:xfrm>
        <a:graphic>
          <a:graphicData uri="http://schemas.openxmlformats.org/drawingml/2006/chart">
            <c:chart xmlns:c="http://schemas.openxmlformats.org/drawingml/2006/chart" xmlns:r="http://schemas.openxmlformats.org/officeDocument/2006/relationships" r:id="rId3"/>
          </a:graphicData>
        </a:graphic>
      </p:graphicFrame>
      <p:grpSp>
        <p:nvGrpSpPr>
          <p:cNvPr id="24" name="Group 23">
            <a:extLst>
              <a:ext uri="{FF2B5EF4-FFF2-40B4-BE49-F238E27FC236}">
                <a16:creationId xmlns:a16="http://schemas.microsoft.com/office/drawing/2014/main" id="{411E814E-3C9A-9E29-903B-2051B2A00A48}"/>
              </a:ext>
            </a:extLst>
          </p:cNvPr>
          <p:cNvGrpSpPr/>
          <p:nvPr/>
        </p:nvGrpSpPr>
        <p:grpSpPr>
          <a:xfrm>
            <a:off x="-4893627" y="1203589"/>
            <a:ext cx="8275860" cy="4831820"/>
            <a:chOff x="-4893627" y="1203589"/>
            <a:chExt cx="8275860" cy="4831820"/>
          </a:xfrm>
        </p:grpSpPr>
        <p:sp>
          <p:nvSpPr>
            <p:cNvPr id="17" name="Parallelogram 16">
              <a:extLst>
                <a:ext uri="{FF2B5EF4-FFF2-40B4-BE49-F238E27FC236}">
                  <a16:creationId xmlns:a16="http://schemas.microsoft.com/office/drawing/2014/main" id="{813767DC-5DF6-D050-DFD8-C062E15B6285}"/>
                </a:ext>
              </a:extLst>
            </p:cNvPr>
            <p:cNvSpPr/>
            <p:nvPr/>
          </p:nvSpPr>
          <p:spPr>
            <a:xfrm>
              <a:off x="-4893627" y="1203589"/>
              <a:ext cx="8275860" cy="4831820"/>
            </a:xfrm>
            <a:custGeom>
              <a:avLst/>
              <a:gdLst>
                <a:gd name="connsiteX0" fmla="*/ 0 w 10687050"/>
                <a:gd name="connsiteY0" fmla="*/ 5886450 h 5886450"/>
                <a:gd name="connsiteX1" fmla="*/ 1471613 w 10687050"/>
                <a:gd name="connsiteY1" fmla="*/ 0 h 5886450"/>
                <a:gd name="connsiteX2" fmla="*/ 10687050 w 10687050"/>
                <a:gd name="connsiteY2" fmla="*/ 0 h 5886450"/>
                <a:gd name="connsiteX3" fmla="*/ 9215438 w 10687050"/>
                <a:gd name="connsiteY3" fmla="*/ 5886450 h 5886450"/>
                <a:gd name="connsiteX4" fmla="*/ 0 w 10687050"/>
                <a:gd name="connsiteY4" fmla="*/ 5886450 h 5886450"/>
                <a:gd name="connsiteX0" fmla="*/ 0 w 10687050"/>
                <a:gd name="connsiteY0" fmla="*/ 5886450 h 5886450"/>
                <a:gd name="connsiteX1" fmla="*/ 1471613 w 10687050"/>
                <a:gd name="connsiteY1" fmla="*/ 0 h 5886450"/>
                <a:gd name="connsiteX2" fmla="*/ 10687050 w 10687050"/>
                <a:gd name="connsiteY2" fmla="*/ 0 h 5886450"/>
                <a:gd name="connsiteX3" fmla="*/ 10082213 w 10687050"/>
                <a:gd name="connsiteY3" fmla="*/ 5886450 h 5886450"/>
                <a:gd name="connsiteX4" fmla="*/ 0 w 10687050"/>
                <a:gd name="connsiteY4" fmla="*/ 5886450 h 5886450"/>
                <a:gd name="connsiteX0" fmla="*/ 0 w 10082213"/>
                <a:gd name="connsiteY0" fmla="*/ 5886450 h 5886450"/>
                <a:gd name="connsiteX1" fmla="*/ 1471613 w 10082213"/>
                <a:gd name="connsiteY1" fmla="*/ 0 h 5886450"/>
                <a:gd name="connsiteX2" fmla="*/ 9134475 w 10082213"/>
                <a:gd name="connsiteY2" fmla="*/ 28575 h 5886450"/>
                <a:gd name="connsiteX3" fmla="*/ 10082213 w 10082213"/>
                <a:gd name="connsiteY3" fmla="*/ 5886450 h 5886450"/>
                <a:gd name="connsiteX4" fmla="*/ 0 w 10082213"/>
                <a:gd name="connsiteY4" fmla="*/ 5886450 h 588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2213" h="5886450">
                  <a:moveTo>
                    <a:pt x="0" y="5886450"/>
                  </a:moveTo>
                  <a:lnTo>
                    <a:pt x="1471613" y="0"/>
                  </a:lnTo>
                  <a:lnTo>
                    <a:pt x="9134475" y="28575"/>
                  </a:lnTo>
                  <a:lnTo>
                    <a:pt x="10082213" y="5886450"/>
                  </a:lnTo>
                  <a:lnTo>
                    <a:pt x="0" y="5886450"/>
                  </a:lnTo>
                  <a:close/>
                </a:path>
              </a:pathLst>
            </a:cu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5090494-0DD7-2E9D-CC6C-45638C540494}"/>
                </a:ext>
              </a:extLst>
            </p:cNvPr>
            <p:cNvSpPr txBox="1"/>
            <p:nvPr/>
          </p:nvSpPr>
          <p:spPr>
            <a:xfrm>
              <a:off x="308610" y="1743075"/>
              <a:ext cx="2200602" cy="369332"/>
            </a:xfrm>
            <a:prstGeom prst="rect">
              <a:avLst/>
            </a:prstGeom>
            <a:noFill/>
          </p:spPr>
          <p:txBody>
            <a:bodyPr wrap="none" rtlCol="0">
              <a:spAutoFit/>
            </a:bodyPr>
            <a:lstStyle/>
            <a:p>
              <a:pPr algn="ctr"/>
              <a:r>
                <a:rPr lang="en-GB" b="1" dirty="0">
                  <a:solidFill>
                    <a:srgbClr val="C46B23"/>
                  </a:solidFill>
                </a:rPr>
                <a:t>Active user targets:</a:t>
              </a:r>
            </a:p>
          </p:txBody>
        </p:sp>
        <p:sp>
          <p:nvSpPr>
            <p:cNvPr id="12" name="TextBox 11">
              <a:extLst>
                <a:ext uri="{FF2B5EF4-FFF2-40B4-BE49-F238E27FC236}">
                  <a16:creationId xmlns:a16="http://schemas.microsoft.com/office/drawing/2014/main" id="{61D9650B-10C5-8A4B-B27F-21752F877FF2}"/>
                </a:ext>
              </a:extLst>
            </p:cNvPr>
            <p:cNvSpPr txBox="1"/>
            <p:nvPr/>
          </p:nvSpPr>
          <p:spPr>
            <a:xfrm>
              <a:off x="207010" y="2444115"/>
              <a:ext cx="2429202" cy="646331"/>
            </a:xfrm>
            <a:prstGeom prst="rect">
              <a:avLst/>
            </a:prstGeom>
            <a:noFill/>
          </p:spPr>
          <p:txBody>
            <a:bodyPr wrap="square" rtlCol="0">
              <a:spAutoFit/>
            </a:bodyPr>
            <a:lstStyle/>
            <a:p>
              <a:pPr algn="ctr"/>
              <a:r>
                <a:rPr lang="en-GB" dirty="0">
                  <a:solidFill>
                    <a:srgbClr val="C46B23"/>
                  </a:solidFill>
                </a:rPr>
                <a:t>First 6 Months: 350,000+</a:t>
              </a:r>
            </a:p>
          </p:txBody>
        </p:sp>
        <p:sp>
          <p:nvSpPr>
            <p:cNvPr id="13" name="TextBox 12">
              <a:extLst>
                <a:ext uri="{FF2B5EF4-FFF2-40B4-BE49-F238E27FC236}">
                  <a16:creationId xmlns:a16="http://schemas.microsoft.com/office/drawing/2014/main" id="{5CEF9188-47AE-9C13-BCBE-B76E06355473}"/>
                </a:ext>
              </a:extLst>
            </p:cNvPr>
            <p:cNvSpPr txBox="1"/>
            <p:nvPr/>
          </p:nvSpPr>
          <p:spPr>
            <a:xfrm>
              <a:off x="194310" y="3518535"/>
              <a:ext cx="2429202" cy="646331"/>
            </a:xfrm>
            <a:prstGeom prst="rect">
              <a:avLst/>
            </a:prstGeom>
            <a:noFill/>
          </p:spPr>
          <p:txBody>
            <a:bodyPr wrap="square" rtlCol="0">
              <a:spAutoFit/>
            </a:bodyPr>
            <a:lstStyle/>
            <a:p>
              <a:pPr algn="ctr"/>
              <a:r>
                <a:rPr lang="en-GB" dirty="0">
                  <a:solidFill>
                    <a:srgbClr val="C46B23"/>
                  </a:solidFill>
                </a:rPr>
                <a:t>First Year:</a:t>
              </a:r>
              <a:br>
                <a:rPr lang="en-GB" dirty="0">
                  <a:solidFill>
                    <a:srgbClr val="C46B23"/>
                  </a:solidFill>
                </a:rPr>
              </a:br>
              <a:r>
                <a:rPr lang="en-GB" dirty="0">
                  <a:solidFill>
                    <a:srgbClr val="C46B23"/>
                  </a:solidFill>
                </a:rPr>
                <a:t>600,000+</a:t>
              </a:r>
            </a:p>
          </p:txBody>
        </p:sp>
        <p:sp>
          <p:nvSpPr>
            <p:cNvPr id="14" name="TextBox 13">
              <a:extLst>
                <a:ext uri="{FF2B5EF4-FFF2-40B4-BE49-F238E27FC236}">
                  <a16:creationId xmlns:a16="http://schemas.microsoft.com/office/drawing/2014/main" id="{6DDBA1FF-A467-AC12-0660-937186ADCAE2}"/>
                </a:ext>
              </a:extLst>
            </p:cNvPr>
            <p:cNvSpPr txBox="1"/>
            <p:nvPr/>
          </p:nvSpPr>
          <p:spPr>
            <a:xfrm>
              <a:off x="219710" y="4592955"/>
              <a:ext cx="2429202" cy="646331"/>
            </a:xfrm>
            <a:prstGeom prst="rect">
              <a:avLst/>
            </a:prstGeom>
            <a:noFill/>
          </p:spPr>
          <p:txBody>
            <a:bodyPr wrap="square" rtlCol="0">
              <a:spAutoFit/>
            </a:bodyPr>
            <a:lstStyle/>
            <a:p>
              <a:pPr algn="ctr"/>
              <a:r>
                <a:rPr lang="en-GB" dirty="0">
                  <a:solidFill>
                    <a:srgbClr val="C46B23"/>
                  </a:solidFill>
                </a:rPr>
                <a:t>Second Year:</a:t>
              </a:r>
              <a:br>
                <a:rPr lang="en-GB" dirty="0">
                  <a:solidFill>
                    <a:srgbClr val="C46B23"/>
                  </a:solidFill>
                </a:rPr>
              </a:br>
              <a:r>
                <a:rPr lang="en-GB" dirty="0">
                  <a:solidFill>
                    <a:srgbClr val="C46B23"/>
                  </a:solidFill>
                </a:rPr>
                <a:t>800,000+</a:t>
              </a:r>
            </a:p>
          </p:txBody>
        </p:sp>
      </p:grpSp>
      <p:pic>
        <p:nvPicPr>
          <p:cNvPr id="18" name="Picture 17">
            <a:extLst>
              <a:ext uri="{FF2B5EF4-FFF2-40B4-BE49-F238E27FC236}">
                <a16:creationId xmlns:a16="http://schemas.microsoft.com/office/drawing/2014/main" id="{370DD69A-1A9E-4C72-0BDB-EF8617098E96}"/>
              </a:ext>
            </a:extLst>
          </p:cNvPr>
          <p:cNvPicPr>
            <a:picLocks noChangeAspect="1"/>
          </p:cNvPicPr>
          <p:nvPr/>
        </p:nvPicPr>
        <p:blipFill>
          <a:blip r:embed="rId4"/>
          <a:stretch>
            <a:fillRect/>
          </a:stretch>
        </p:blipFill>
        <p:spPr>
          <a:xfrm>
            <a:off x="45437891" y="2395180"/>
            <a:ext cx="10990749" cy="5041879"/>
          </a:xfrm>
          <a:prstGeom prst="rect">
            <a:avLst/>
          </a:prstGeom>
        </p:spPr>
      </p:pic>
      <p:grpSp>
        <p:nvGrpSpPr>
          <p:cNvPr id="19" name="Group 18">
            <a:extLst>
              <a:ext uri="{FF2B5EF4-FFF2-40B4-BE49-F238E27FC236}">
                <a16:creationId xmlns:a16="http://schemas.microsoft.com/office/drawing/2014/main" id="{00CF734E-08B6-4791-582D-0557C2B7CEC4}"/>
              </a:ext>
            </a:extLst>
          </p:cNvPr>
          <p:cNvGrpSpPr/>
          <p:nvPr/>
        </p:nvGrpSpPr>
        <p:grpSpPr>
          <a:xfrm>
            <a:off x="-63354857" y="-233241"/>
            <a:ext cx="26552797" cy="1972082"/>
            <a:chOff x="-15907657" y="181464"/>
            <a:chExt cx="26552797" cy="1972082"/>
          </a:xfrm>
        </p:grpSpPr>
        <p:grpSp>
          <p:nvGrpSpPr>
            <p:cNvPr id="20" name="Group 19">
              <a:extLst>
                <a:ext uri="{FF2B5EF4-FFF2-40B4-BE49-F238E27FC236}">
                  <a16:creationId xmlns:a16="http://schemas.microsoft.com/office/drawing/2014/main" id="{19EE2730-F5D2-AA9C-02E4-CBD2DF19B7B7}"/>
                </a:ext>
              </a:extLst>
            </p:cNvPr>
            <p:cNvGrpSpPr/>
            <p:nvPr/>
          </p:nvGrpSpPr>
          <p:grpSpPr>
            <a:xfrm>
              <a:off x="-15907657" y="181464"/>
              <a:ext cx="25975287" cy="1972082"/>
              <a:chOff x="-15907657" y="181464"/>
              <a:chExt cx="25975287" cy="1972082"/>
            </a:xfrm>
          </p:grpSpPr>
          <p:sp>
            <p:nvSpPr>
              <p:cNvPr id="22" name="Parallelogram 21">
                <a:extLst>
                  <a:ext uri="{FF2B5EF4-FFF2-40B4-BE49-F238E27FC236}">
                    <a16:creationId xmlns:a16="http://schemas.microsoft.com/office/drawing/2014/main" id="{289D61F1-5E81-4267-755D-6845BD1E11F2}"/>
                  </a:ext>
                </a:extLst>
              </p:cNvPr>
              <p:cNvSpPr/>
              <p:nvPr/>
            </p:nvSpPr>
            <p:spPr>
              <a:xfrm>
                <a:off x="-7692571" y="181464"/>
                <a:ext cx="12103621" cy="626839"/>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arallelogram 22">
                <a:extLst>
                  <a:ext uri="{FF2B5EF4-FFF2-40B4-BE49-F238E27FC236}">
                    <a16:creationId xmlns:a16="http://schemas.microsoft.com/office/drawing/2014/main" id="{4CA71538-AD83-11B8-29FD-E3004AEE54D1}"/>
                  </a:ext>
                </a:extLst>
              </p:cNvPr>
              <p:cNvSpPr/>
              <p:nvPr/>
            </p:nvSpPr>
            <p:spPr>
              <a:xfrm>
                <a:off x="-15907657" y="808303"/>
                <a:ext cx="25975287" cy="1345243"/>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3CF9823E-8B6F-018E-5A78-85255FB387C3}"/>
                </a:ext>
              </a:extLst>
            </p:cNvPr>
            <p:cNvSpPr txBox="1"/>
            <p:nvPr/>
          </p:nvSpPr>
          <p:spPr>
            <a:xfrm>
              <a:off x="365760" y="297620"/>
              <a:ext cx="10279380" cy="1754326"/>
            </a:xfrm>
            <a:prstGeom prst="rect">
              <a:avLst/>
            </a:prstGeom>
            <a:noFill/>
          </p:spPr>
          <p:txBody>
            <a:bodyPr wrap="square" rtlCol="0">
              <a:spAutoFit/>
            </a:bodyPr>
            <a:lstStyle/>
            <a:p>
              <a:r>
                <a:rPr lang="en-GB" b="1" dirty="0">
                  <a:solidFill>
                    <a:srgbClr val="C46B23"/>
                  </a:solidFill>
                </a:rPr>
                <a:t>Development &amp; Marketing timeline</a:t>
              </a:r>
              <a:br>
                <a:rPr lang="en-GB" dirty="0"/>
              </a:br>
              <a:endParaRPr lang="en-GB" dirty="0"/>
            </a:p>
            <a:p>
              <a:pPr marL="285750" indent="-285750">
                <a:buFont typeface="Arial" panose="020B0604020202020204" pitchFamily="34" charset="0"/>
                <a:buChar char="•"/>
              </a:pPr>
              <a:r>
                <a:rPr lang="en-GB" dirty="0">
                  <a:solidFill>
                    <a:srgbClr val="C46B23"/>
                  </a:solidFill>
                </a:rPr>
                <a:t>We plan to complete development in 12 months, aiming for a soft launch in early 2026.</a:t>
              </a:r>
            </a:p>
            <a:p>
              <a:pPr marL="285750" indent="-285750">
                <a:buFont typeface="Arial" panose="020B0604020202020204" pitchFamily="34" charset="0"/>
                <a:buChar char="•"/>
              </a:pPr>
              <a:r>
                <a:rPr lang="en-GB" dirty="0">
                  <a:solidFill>
                    <a:srgbClr val="C46B23"/>
                  </a:solidFill>
                </a:rPr>
                <a:t>Initial focus: Core mechanics and a beta for balancing the progression</a:t>
              </a:r>
            </a:p>
            <a:p>
              <a:pPr marL="285750" indent="-285750">
                <a:buFont typeface="Arial" panose="020B0604020202020204" pitchFamily="34" charset="0"/>
                <a:buChar char="•"/>
              </a:pPr>
              <a:r>
                <a:rPr lang="en-GB" dirty="0">
                  <a:solidFill>
                    <a:srgbClr val="C46B23"/>
                  </a:solidFill>
                </a:rPr>
                <a:t>Marketing ramp-up: 3 months before launch with social media campaigns and influencer partnerships.</a:t>
              </a:r>
            </a:p>
          </p:txBody>
        </p:sp>
      </p:grpSp>
      <p:grpSp>
        <p:nvGrpSpPr>
          <p:cNvPr id="25" name="Group 24">
            <a:extLst>
              <a:ext uri="{FF2B5EF4-FFF2-40B4-BE49-F238E27FC236}">
                <a16:creationId xmlns:a16="http://schemas.microsoft.com/office/drawing/2014/main" id="{D024B7B9-989C-A0DA-D7F2-D41E83C1AC07}"/>
              </a:ext>
            </a:extLst>
          </p:cNvPr>
          <p:cNvGrpSpPr/>
          <p:nvPr/>
        </p:nvGrpSpPr>
        <p:grpSpPr>
          <a:xfrm>
            <a:off x="-1162027" y="25149829"/>
            <a:ext cx="3976039" cy="4105830"/>
            <a:chOff x="3074683" y="2899429"/>
            <a:chExt cx="3976039" cy="4105830"/>
          </a:xfrm>
        </p:grpSpPr>
        <p:sp>
          <p:nvSpPr>
            <p:cNvPr id="26" name="Parallelogram 25">
              <a:extLst>
                <a:ext uri="{FF2B5EF4-FFF2-40B4-BE49-F238E27FC236}">
                  <a16:creationId xmlns:a16="http://schemas.microsoft.com/office/drawing/2014/main" id="{A2610DCB-2843-5BBE-B165-FE809DA91723}"/>
                </a:ext>
              </a:extLst>
            </p:cNvPr>
            <p:cNvSpPr/>
            <p:nvPr/>
          </p:nvSpPr>
          <p:spPr>
            <a:xfrm>
              <a:off x="3074683" y="3297133"/>
              <a:ext cx="3976039" cy="3708126"/>
            </a:xfrm>
            <a:prstGeom prst="parallelogram">
              <a:avLst/>
            </a:prstGeom>
            <a:blipFill dpi="0" rotWithShape="0">
              <a:blip r:embed="rId5"/>
              <a:srcRect/>
              <a:tile tx="0" ty="-63500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close up of a logo&#10;&#10;Description automatically generated">
              <a:extLst>
                <a:ext uri="{FF2B5EF4-FFF2-40B4-BE49-F238E27FC236}">
                  <a16:creationId xmlns:a16="http://schemas.microsoft.com/office/drawing/2014/main" id="{F4E96E0A-E53E-9DBD-D466-10DA48BB79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4952" y="2899429"/>
              <a:ext cx="2995770" cy="392919"/>
            </a:xfrm>
            <a:prstGeom prst="rect">
              <a:avLst/>
            </a:prstGeom>
          </p:spPr>
        </p:pic>
      </p:grpSp>
      <p:grpSp>
        <p:nvGrpSpPr>
          <p:cNvPr id="28" name="Group 27">
            <a:extLst>
              <a:ext uri="{FF2B5EF4-FFF2-40B4-BE49-F238E27FC236}">
                <a16:creationId xmlns:a16="http://schemas.microsoft.com/office/drawing/2014/main" id="{2AD9B7C0-80DB-05CA-0234-C855F0AF3164}"/>
              </a:ext>
            </a:extLst>
          </p:cNvPr>
          <p:cNvGrpSpPr/>
          <p:nvPr/>
        </p:nvGrpSpPr>
        <p:grpSpPr>
          <a:xfrm>
            <a:off x="4149882" y="-24803734"/>
            <a:ext cx="4198257" cy="1165835"/>
            <a:chOff x="3783693" y="-318134"/>
            <a:chExt cx="4198257" cy="1165835"/>
          </a:xfrm>
        </p:grpSpPr>
        <p:sp>
          <p:nvSpPr>
            <p:cNvPr id="29" name="Parallelogram 28">
              <a:extLst>
                <a:ext uri="{FF2B5EF4-FFF2-40B4-BE49-F238E27FC236}">
                  <a16:creationId xmlns:a16="http://schemas.microsoft.com/office/drawing/2014/main" id="{15658BFD-B3E0-EDE5-584A-197CF6FC855D}"/>
                </a:ext>
              </a:extLst>
            </p:cNvPr>
            <p:cNvSpPr/>
            <p:nvPr/>
          </p:nvSpPr>
          <p:spPr>
            <a:xfrm>
              <a:off x="3783693" y="-318134"/>
              <a:ext cx="4198257" cy="1165835"/>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7F8E9658-1184-8054-EBD3-EF88FB474F39}"/>
                </a:ext>
              </a:extLst>
            </p:cNvPr>
            <p:cNvSpPr txBox="1"/>
            <p:nvPr/>
          </p:nvSpPr>
          <p:spPr>
            <a:xfrm>
              <a:off x="3901442" y="222766"/>
              <a:ext cx="3749040" cy="461665"/>
            </a:xfrm>
            <a:prstGeom prst="rect">
              <a:avLst/>
            </a:prstGeom>
            <a:noFill/>
          </p:spPr>
          <p:txBody>
            <a:bodyPr wrap="square" rtlCol="0">
              <a:spAutoFit/>
            </a:bodyPr>
            <a:lstStyle/>
            <a:p>
              <a:pPr algn="ctr"/>
              <a:r>
                <a:rPr lang="en-GB" sz="2400" b="1" dirty="0">
                  <a:solidFill>
                    <a:srgbClr val="C46B23"/>
                  </a:solidFill>
                </a:rPr>
                <a:t>Marketing Strategy</a:t>
              </a:r>
            </a:p>
          </p:txBody>
        </p:sp>
      </p:grpSp>
      <p:grpSp>
        <p:nvGrpSpPr>
          <p:cNvPr id="31" name="Group 30">
            <a:extLst>
              <a:ext uri="{FF2B5EF4-FFF2-40B4-BE49-F238E27FC236}">
                <a16:creationId xmlns:a16="http://schemas.microsoft.com/office/drawing/2014/main" id="{C84AA33E-5B1C-2E8E-EA42-DCA7A0F0013D}"/>
              </a:ext>
            </a:extLst>
          </p:cNvPr>
          <p:cNvGrpSpPr/>
          <p:nvPr/>
        </p:nvGrpSpPr>
        <p:grpSpPr>
          <a:xfrm>
            <a:off x="-45852374" y="1732204"/>
            <a:ext cx="13599886" cy="1623174"/>
            <a:chOff x="-9591450" y="1429911"/>
            <a:chExt cx="13599886" cy="1623174"/>
          </a:xfrm>
        </p:grpSpPr>
        <p:sp>
          <p:nvSpPr>
            <p:cNvPr id="32" name="Parallelogram 31">
              <a:extLst>
                <a:ext uri="{FF2B5EF4-FFF2-40B4-BE49-F238E27FC236}">
                  <a16:creationId xmlns:a16="http://schemas.microsoft.com/office/drawing/2014/main" id="{69CC7A6A-FE8B-1002-F8C8-B1973016BAFA}"/>
                </a:ext>
              </a:extLst>
            </p:cNvPr>
            <p:cNvSpPr/>
            <p:nvPr/>
          </p:nvSpPr>
          <p:spPr>
            <a:xfrm>
              <a:off x="-9591450" y="1429911"/>
              <a:ext cx="13599886" cy="146951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32">
              <a:extLst>
                <a:ext uri="{FF2B5EF4-FFF2-40B4-BE49-F238E27FC236}">
                  <a16:creationId xmlns:a16="http://schemas.microsoft.com/office/drawing/2014/main" id="{29891CDD-865F-63C6-9072-C5B6437054AD}"/>
                </a:ext>
              </a:extLst>
            </p:cNvPr>
            <p:cNvSpPr txBox="1"/>
            <p:nvPr/>
          </p:nvSpPr>
          <p:spPr>
            <a:xfrm>
              <a:off x="493076" y="1575757"/>
              <a:ext cx="3070860" cy="1477328"/>
            </a:xfrm>
            <a:prstGeom prst="rect">
              <a:avLst/>
            </a:prstGeom>
            <a:noFill/>
          </p:spPr>
          <p:txBody>
            <a:bodyPr wrap="square" rtlCol="0">
              <a:spAutoFit/>
            </a:bodyPr>
            <a:lstStyle/>
            <a:p>
              <a:r>
                <a:rPr lang="en-GB" dirty="0">
                  <a:solidFill>
                    <a:srgbClr val="C46B23"/>
                  </a:solidFill>
                </a:rPr>
                <a:t>Collaboration with mobile gaming influencers to showcase gameplay directly to the target audience</a:t>
              </a:r>
            </a:p>
            <a:p>
              <a:endParaRPr lang="en-GB" dirty="0">
                <a:solidFill>
                  <a:srgbClr val="C46B23"/>
                </a:solidFill>
              </a:endParaRPr>
            </a:p>
          </p:txBody>
        </p:sp>
      </p:grpSp>
      <p:grpSp>
        <p:nvGrpSpPr>
          <p:cNvPr id="34" name="Group 33">
            <a:extLst>
              <a:ext uri="{FF2B5EF4-FFF2-40B4-BE49-F238E27FC236}">
                <a16:creationId xmlns:a16="http://schemas.microsoft.com/office/drawing/2014/main" id="{F3698231-5FC8-455F-7CE1-0B2140600B5B}"/>
              </a:ext>
            </a:extLst>
          </p:cNvPr>
          <p:cNvGrpSpPr/>
          <p:nvPr/>
        </p:nvGrpSpPr>
        <p:grpSpPr>
          <a:xfrm>
            <a:off x="-46589291" y="4995623"/>
            <a:ext cx="13654179" cy="1469518"/>
            <a:chOff x="-10328367" y="4693330"/>
            <a:chExt cx="13654179" cy="1469518"/>
          </a:xfrm>
        </p:grpSpPr>
        <p:sp>
          <p:nvSpPr>
            <p:cNvPr id="35" name="Parallelogram 34">
              <a:extLst>
                <a:ext uri="{FF2B5EF4-FFF2-40B4-BE49-F238E27FC236}">
                  <a16:creationId xmlns:a16="http://schemas.microsoft.com/office/drawing/2014/main" id="{4DCEC188-6C4B-51D3-AB1E-1B402666A774}"/>
                </a:ext>
              </a:extLst>
            </p:cNvPr>
            <p:cNvSpPr/>
            <p:nvPr/>
          </p:nvSpPr>
          <p:spPr>
            <a:xfrm>
              <a:off x="-10328367" y="4693330"/>
              <a:ext cx="13599886" cy="146951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0E77F870-82DB-684F-8D8C-B479443EF82F}"/>
                </a:ext>
              </a:extLst>
            </p:cNvPr>
            <p:cNvSpPr txBox="1"/>
            <p:nvPr/>
          </p:nvSpPr>
          <p:spPr>
            <a:xfrm>
              <a:off x="140652" y="4966424"/>
              <a:ext cx="3185160" cy="923330"/>
            </a:xfrm>
            <a:prstGeom prst="rect">
              <a:avLst/>
            </a:prstGeom>
            <a:noFill/>
          </p:spPr>
          <p:txBody>
            <a:bodyPr wrap="square" rtlCol="0">
              <a:spAutoFit/>
            </a:bodyPr>
            <a:lstStyle/>
            <a:p>
              <a:r>
                <a:rPr lang="en-GB" dirty="0">
                  <a:solidFill>
                    <a:srgbClr val="C46B23"/>
                  </a:solidFill>
                </a:rPr>
                <a:t>Community-building via Discord for direct player feedback.</a:t>
              </a:r>
            </a:p>
          </p:txBody>
        </p:sp>
      </p:grpSp>
      <p:grpSp>
        <p:nvGrpSpPr>
          <p:cNvPr id="37" name="Group 36">
            <a:extLst>
              <a:ext uri="{FF2B5EF4-FFF2-40B4-BE49-F238E27FC236}">
                <a16:creationId xmlns:a16="http://schemas.microsoft.com/office/drawing/2014/main" id="{F810483C-CAE6-AD77-776C-A241C3D36F3F}"/>
              </a:ext>
            </a:extLst>
          </p:cNvPr>
          <p:cNvGrpSpPr/>
          <p:nvPr/>
        </p:nvGrpSpPr>
        <p:grpSpPr>
          <a:xfrm>
            <a:off x="45437891" y="2620619"/>
            <a:ext cx="13599886" cy="1469518"/>
            <a:chOff x="7426960" y="1429911"/>
            <a:chExt cx="13599886" cy="1469518"/>
          </a:xfrm>
        </p:grpSpPr>
        <p:sp>
          <p:nvSpPr>
            <p:cNvPr id="38" name="Parallelogram 37">
              <a:extLst>
                <a:ext uri="{FF2B5EF4-FFF2-40B4-BE49-F238E27FC236}">
                  <a16:creationId xmlns:a16="http://schemas.microsoft.com/office/drawing/2014/main" id="{DCCE5542-DB26-F7AF-C11D-704870BDF59E}"/>
                </a:ext>
              </a:extLst>
            </p:cNvPr>
            <p:cNvSpPr/>
            <p:nvPr/>
          </p:nvSpPr>
          <p:spPr>
            <a:xfrm>
              <a:off x="7426960" y="1429911"/>
              <a:ext cx="13599886" cy="146951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D15947FF-20B5-B230-1D0F-D5C77533572B}"/>
                </a:ext>
              </a:extLst>
            </p:cNvPr>
            <p:cNvSpPr txBox="1"/>
            <p:nvPr/>
          </p:nvSpPr>
          <p:spPr>
            <a:xfrm>
              <a:off x="7981317" y="1699100"/>
              <a:ext cx="4015738" cy="1200329"/>
            </a:xfrm>
            <a:prstGeom prst="rect">
              <a:avLst/>
            </a:prstGeom>
            <a:noFill/>
          </p:spPr>
          <p:txBody>
            <a:bodyPr wrap="square" rtlCol="0">
              <a:spAutoFit/>
            </a:bodyPr>
            <a:lstStyle/>
            <a:p>
              <a:r>
                <a:rPr lang="en-GB" dirty="0">
                  <a:solidFill>
                    <a:srgbClr val="C46B23"/>
                  </a:solidFill>
                </a:rPr>
                <a:t>Targeted ads on platforms like Instagram, Reddit, TikTok, and YouTube (Specifically YouTube Shorts)</a:t>
              </a:r>
            </a:p>
            <a:p>
              <a:endParaRPr lang="en-GB" dirty="0">
                <a:solidFill>
                  <a:srgbClr val="C46B23"/>
                </a:solidFill>
              </a:endParaRPr>
            </a:p>
          </p:txBody>
        </p:sp>
      </p:grpSp>
      <p:grpSp>
        <p:nvGrpSpPr>
          <p:cNvPr id="40" name="Group 39">
            <a:extLst>
              <a:ext uri="{FF2B5EF4-FFF2-40B4-BE49-F238E27FC236}">
                <a16:creationId xmlns:a16="http://schemas.microsoft.com/office/drawing/2014/main" id="{295E613D-45C5-4998-1E21-15AE0B629776}"/>
              </a:ext>
            </a:extLst>
          </p:cNvPr>
          <p:cNvGrpSpPr/>
          <p:nvPr/>
        </p:nvGrpSpPr>
        <p:grpSpPr>
          <a:xfrm>
            <a:off x="44685416" y="5884038"/>
            <a:ext cx="13599886" cy="1469518"/>
            <a:chOff x="6674485" y="4693330"/>
            <a:chExt cx="13599886" cy="1469518"/>
          </a:xfrm>
        </p:grpSpPr>
        <p:sp>
          <p:nvSpPr>
            <p:cNvPr id="41" name="Parallelogram 40">
              <a:extLst>
                <a:ext uri="{FF2B5EF4-FFF2-40B4-BE49-F238E27FC236}">
                  <a16:creationId xmlns:a16="http://schemas.microsoft.com/office/drawing/2014/main" id="{0F4B20F5-C83A-2E91-675D-6BB61FF4181E}"/>
                </a:ext>
              </a:extLst>
            </p:cNvPr>
            <p:cNvSpPr/>
            <p:nvPr/>
          </p:nvSpPr>
          <p:spPr>
            <a:xfrm>
              <a:off x="6674485" y="4693330"/>
              <a:ext cx="13599886" cy="146951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FAC63C0A-3056-CAB5-F7F3-F6189455C375}"/>
                </a:ext>
              </a:extLst>
            </p:cNvPr>
            <p:cNvSpPr txBox="1"/>
            <p:nvPr/>
          </p:nvSpPr>
          <p:spPr>
            <a:xfrm>
              <a:off x="7426960" y="4827925"/>
              <a:ext cx="2926080" cy="1200329"/>
            </a:xfrm>
            <a:prstGeom prst="rect">
              <a:avLst/>
            </a:prstGeom>
            <a:noFill/>
          </p:spPr>
          <p:txBody>
            <a:bodyPr wrap="square" rtlCol="0">
              <a:spAutoFit/>
            </a:bodyPr>
            <a:lstStyle/>
            <a:p>
              <a:r>
                <a:rPr lang="en-GB" dirty="0">
                  <a:solidFill>
                    <a:srgbClr val="C46B23"/>
                  </a:solidFill>
                </a:rPr>
                <a:t>Focus on app store optimization to ensure visibility in the crowded mobile market.</a:t>
              </a:r>
            </a:p>
          </p:txBody>
        </p:sp>
      </p:grpSp>
    </p:spTree>
    <p:extLst>
      <p:ext uri="{BB962C8B-B14F-4D97-AF65-F5344CB8AC3E}">
        <p14:creationId xmlns:p14="http://schemas.microsoft.com/office/powerpoint/2010/main" val="21487910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C1AFD-687E-E014-8128-48D8FBAA0343}"/>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A08ADE6F-1E86-3BAA-113E-EB0E13D70179}"/>
              </a:ext>
            </a:extLst>
          </p:cNvPr>
          <p:cNvGrpSpPr/>
          <p:nvPr/>
        </p:nvGrpSpPr>
        <p:grpSpPr>
          <a:xfrm>
            <a:off x="7426960" y="1429911"/>
            <a:ext cx="13599886" cy="1469518"/>
            <a:chOff x="7426960" y="1429911"/>
            <a:chExt cx="13599886" cy="1469518"/>
          </a:xfrm>
        </p:grpSpPr>
        <p:sp>
          <p:nvSpPr>
            <p:cNvPr id="10" name="Parallelogram 9">
              <a:extLst>
                <a:ext uri="{FF2B5EF4-FFF2-40B4-BE49-F238E27FC236}">
                  <a16:creationId xmlns:a16="http://schemas.microsoft.com/office/drawing/2014/main" id="{C1BAC003-3DAF-5EEF-4C45-D4EBE5A30D06}"/>
                </a:ext>
              </a:extLst>
            </p:cNvPr>
            <p:cNvSpPr/>
            <p:nvPr/>
          </p:nvSpPr>
          <p:spPr>
            <a:xfrm>
              <a:off x="7426960" y="1429911"/>
              <a:ext cx="13599886" cy="146951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ACEBC2F-FA40-7A88-3374-671C7929D01A}"/>
                </a:ext>
              </a:extLst>
            </p:cNvPr>
            <p:cNvSpPr txBox="1"/>
            <p:nvPr/>
          </p:nvSpPr>
          <p:spPr>
            <a:xfrm>
              <a:off x="7981317" y="1699100"/>
              <a:ext cx="4015738" cy="1200329"/>
            </a:xfrm>
            <a:prstGeom prst="rect">
              <a:avLst/>
            </a:prstGeom>
            <a:noFill/>
          </p:spPr>
          <p:txBody>
            <a:bodyPr wrap="square" rtlCol="0">
              <a:spAutoFit/>
            </a:bodyPr>
            <a:lstStyle/>
            <a:p>
              <a:r>
                <a:rPr lang="en-GB" dirty="0">
                  <a:solidFill>
                    <a:srgbClr val="C46B23"/>
                  </a:solidFill>
                </a:rPr>
                <a:t>Targeted ads on platforms like Instagram, Reddit, TikTok, and YouTube (Specifically YouTube Shorts)</a:t>
              </a:r>
            </a:p>
            <a:p>
              <a:endParaRPr lang="en-GB" dirty="0">
                <a:solidFill>
                  <a:srgbClr val="C46B23"/>
                </a:solidFill>
              </a:endParaRPr>
            </a:p>
          </p:txBody>
        </p:sp>
      </p:grpSp>
      <p:grpSp>
        <p:nvGrpSpPr>
          <p:cNvPr id="26" name="Group 25">
            <a:extLst>
              <a:ext uri="{FF2B5EF4-FFF2-40B4-BE49-F238E27FC236}">
                <a16:creationId xmlns:a16="http://schemas.microsoft.com/office/drawing/2014/main" id="{ECE5409F-4FB6-470B-EC78-B128122FA3F9}"/>
              </a:ext>
            </a:extLst>
          </p:cNvPr>
          <p:cNvGrpSpPr/>
          <p:nvPr/>
        </p:nvGrpSpPr>
        <p:grpSpPr>
          <a:xfrm>
            <a:off x="-9591450" y="1429911"/>
            <a:ext cx="13599886" cy="1623174"/>
            <a:chOff x="-9591450" y="1429911"/>
            <a:chExt cx="13599886" cy="1623174"/>
          </a:xfrm>
        </p:grpSpPr>
        <p:sp>
          <p:nvSpPr>
            <p:cNvPr id="13" name="Parallelogram 12">
              <a:extLst>
                <a:ext uri="{FF2B5EF4-FFF2-40B4-BE49-F238E27FC236}">
                  <a16:creationId xmlns:a16="http://schemas.microsoft.com/office/drawing/2014/main" id="{0B560F43-2EC2-54E6-15D8-A36387178654}"/>
                </a:ext>
              </a:extLst>
            </p:cNvPr>
            <p:cNvSpPr/>
            <p:nvPr/>
          </p:nvSpPr>
          <p:spPr>
            <a:xfrm>
              <a:off x="-9591450" y="1429911"/>
              <a:ext cx="13599886" cy="146951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68DEC7E8-C909-6C9F-EB49-056A281AD6F1}"/>
                </a:ext>
              </a:extLst>
            </p:cNvPr>
            <p:cNvSpPr txBox="1"/>
            <p:nvPr/>
          </p:nvSpPr>
          <p:spPr>
            <a:xfrm>
              <a:off x="493076" y="1575757"/>
              <a:ext cx="3070860" cy="1477328"/>
            </a:xfrm>
            <a:prstGeom prst="rect">
              <a:avLst/>
            </a:prstGeom>
            <a:noFill/>
          </p:spPr>
          <p:txBody>
            <a:bodyPr wrap="square" rtlCol="0">
              <a:spAutoFit/>
            </a:bodyPr>
            <a:lstStyle/>
            <a:p>
              <a:r>
                <a:rPr lang="en-GB" dirty="0">
                  <a:solidFill>
                    <a:srgbClr val="C46B23"/>
                  </a:solidFill>
                </a:rPr>
                <a:t>Collaboration with mobile gaming influencers to showcase gameplay directly to the target audience</a:t>
              </a:r>
            </a:p>
            <a:p>
              <a:endParaRPr lang="en-GB" dirty="0">
                <a:solidFill>
                  <a:srgbClr val="C46B23"/>
                </a:solidFill>
              </a:endParaRPr>
            </a:p>
          </p:txBody>
        </p:sp>
      </p:grpSp>
      <p:grpSp>
        <p:nvGrpSpPr>
          <p:cNvPr id="27" name="Group 26">
            <a:extLst>
              <a:ext uri="{FF2B5EF4-FFF2-40B4-BE49-F238E27FC236}">
                <a16:creationId xmlns:a16="http://schemas.microsoft.com/office/drawing/2014/main" id="{B7746DAC-8AB0-F25C-EAB4-6498833A286B}"/>
              </a:ext>
            </a:extLst>
          </p:cNvPr>
          <p:cNvGrpSpPr/>
          <p:nvPr/>
        </p:nvGrpSpPr>
        <p:grpSpPr>
          <a:xfrm>
            <a:off x="-10328367" y="4693330"/>
            <a:ext cx="13654179" cy="1469518"/>
            <a:chOff x="-10328367" y="4693330"/>
            <a:chExt cx="13654179" cy="1469518"/>
          </a:xfrm>
        </p:grpSpPr>
        <p:sp>
          <p:nvSpPr>
            <p:cNvPr id="12" name="Parallelogram 11">
              <a:extLst>
                <a:ext uri="{FF2B5EF4-FFF2-40B4-BE49-F238E27FC236}">
                  <a16:creationId xmlns:a16="http://schemas.microsoft.com/office/drawing/2014/main" id="{7D8774FF-67B8-C885-D780-7C675585B3BA}"/>
                </a:ext>
              </a:extLst>
            </p:cNvPr>
            <p:cNvSpPr/>
            <p:nvPr/>
          </p:nvSpPr>
          <p:spPr>
            <a:xfrm>
              <a:off x="-10328367" y="4693330"/>
              <a:ext cx="13599886" cy="146951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B44832D-BE89-02FE-33AB-99CB046F265C}"/>
                </a:ext>
              </a:extLst>
            </p:cNvPr>
            <p:cNvSpPr txBox="1"/>
            <p:nvPr/>
          </p:nvSpPr>
          <p:spPr>
            <a:xfrm>
              <a:off x="140652" y="4966424"/>
              <a:ext cx="3185160" cy="923330"/>
            </a:xfrm>
            <a:prstGeom prst="rect">
              <a:avLst/>
            </a:prstGeom>
            <a:noFill/>
          </p:spPr>
          <p:txBody>
            <a:bodyPr wrap="square" rtlCol="0">
              <a:spAutoFit/>
            </a:bodyPr>
            <a:lstStyle/>
            <a:p>
              <a:r>
                <a:rPr lang="en-GB" dirty="0">
                  <a:solidFill>
                    <a:srgbClr val="C46B23"/>
                  </a:solidFill>
                </a:rPr>
                <a:t>Community-building via Discord for direct player feedback.</a:t>
              </a:r>
            </a:p>
          </p:txBody>
        </p:sp>
      </p:grpSp>
      <p:grpSp>
        <p:nvGrpSpPr>
          <p:cNvPr id="24" name="Group 23">
            <a:extLst>
              <a:ext uri="{FF2B5EF4-FFF2-40B4-BE49-F238E27FC236}">
                <a16:creationId xmlns:a16="http://schemas.microsoft.com/office/drawing/2014/main" id="{DF9C3875-5366-926B-981C-C75CB4634C34}"/>
              </a:ext>
            </a:extLst>
          </p:cNvPr>
          <p:cNvGrpSpPr/>
          <p:nvPr/>
        </p:nvGrpSpPr>
        <p:grpSpPr>
          <a:xfrm>
            <a:off x="6674485" y="4693330"/>
            <a:ext cx="13599886" cy="1469518"/>
            <a:chOff x="6674485" y="4693330"/>
            <a:chExt cx="13599886" cy="1469518"/>
          </a:xfrm>
        </p:grpSpPr>
        <p:sp>
          <p:nvSpPr>
            <p:cNvPr id="11" name="Parallelogram 10">
              <a:extLst>
                <a:ext uri="{FF2B5EF4-FFF2-40B4-BE49-F238E27FC236}">
                  <a16:creationId xmlns:a16="http://schemas.microsoft.com/office/drawing/2014/main" id="{6BD11396-C712-585A-C029-8BDCFA5B6000}"/>
                </a:ext>
              </a:extLst>
            </p:cNvPr>
            <p:cNvSpPr/>
            <p:nvPr/>
          </p:nvSpPr>
          <p:spPr>
            <a:xfrm>
              <a:off x="6674485" y="4693330"/>
              <a:ext cx="13599886" cy="146951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8D4D6F6-C5ED-FCC8-72B5-33BDAABB36CD}"/>
                </a:ext>
              </a:extLst>
            </p:cNvPr>
            <p:cNvSpPr txBox="1"/>
            <p:nvPr/>
          </p:nvSpPr>
          <p:spPr>
            <a:xfrm>
              <a:off x="7426960" y="4827925"/>
              <a:ext cx="2926080" cy="1200329"/>
            </a:xfrm>
            <a:prstGeom prst="rect">
              <a:avLst/>
            </a:prstGeom>
            <a:noFill/>
          </p:spPr>
          <p:txBody>
            <a:bodyPr wrap="square" rtlCol="0">
              <a:spAutoFit/>
            </a:bodyPr>
            <a:lstStyle/>
            <a:p>
              <a:r>
                <a:rPr lang="en-GB" dirty="0">
                  <a:solidFill>
                    <a:srgbClr val="C46B23"/>
                  </a:solidFill>
                </a:rPr>
                <a:t>Focus on app store optimization to ensure visibility in the crowded mobile market.</a:t>
              </a:r>
            </a:p>
          </p:txBody>
        </p:sp>
      </p:grpSp>
      <p:grpSp>
        <p:nvGrpSpPr>
          <p:cNvPr id="35" name="Group 34">
            <a:extLst>
              <a:ext uri="{FF2B5EF4-FFF2-40B4-BE49-F238E27FC236}">
                <a16:creationId xmlns:a16="http://schemas.microsoft.com/office/drawing/2014/main" id="{A2BFEACE-1B23-EC54-F673-015529AE9AA3}"/>
              </a:ext>
            </a:extLst>
          </p:cNvPr>
          <p:cNvGrpSpPr/>
          <p:nvPr/>
        </p:nvGrpSpPr>
        <p:grpSpPr>
          <a:xfrm>
            <a:off x="3783693" y="-318134"/>
            <a:ext cx="4198257" cy="1165835"/>
            <a:chOff x="3783693" y="-318134"/>
            <a:chExt cx="4198257" cy="1165835"/>
          </a:xfrm>
        </p:grpSpPr>
        <p:sp>
          <p:nvSpPr>
            <p:cNvPr id="17" name="Parallelogram 16">
              <a:extLst>
                <a:ext uri="{FF2B5EF4-FFF2-40B4-BE49-F238E27FC236}">
                  <a16:creationId xmlns:a16="http://schemas.microsoft.com/office/drawing/2014/main" id="{9BCA8E60-1EBB-96C4-F9E2-2F2B386D27AF}"/>
                </a:ext>
              </a:extLst>
            </p:cNvPr>
            <p:cNvSpPr/>
            <p:nvPr/>
          </p:nvSpPr>
          <p:spPr>
            <a:xfrm>
              <a:off x="3783693" y="-318134"/>
              <a:ext cx="4198257" cy="1165835"/>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23EB7F9F-8803-CCE3-5C53-B5F5E3B24FE8}"/>
                </a:ext>
              </a:extLst>
            </p:cNvPr>
            <p:cNvSpPr txBox="1"/>
            <p:nvPr/>
          </p:nvSpPr>
          <p:spPr>
            <a:xfrm>
              <a:off x="3901442" y="222766"/>
              <a:ext cx="3749040" cy="461665"/>
            </a:xfrm>
            <a:prstGeom prst="rect">
              <a:avLst/>
            </a:prstGeom>
            <a:noFill/>
          </p:spPr>
          <p:txBody>
            <a:bodyPr wrap="square" rtlCol="0">
              <a:spAutoFit/>
            </a:bodyPr>
            <a:lstStyle/>
            <a:p>
              <a:pPr algn="ctr"/>
              <a:r>
                <a:rPr lang="en-GB" sz="2400" b="1" dirty="0">
                  <a:solidFill>
                    <a:srgbClr val="C46B23"/>
                  </a:solidFill>
                </a:rPr>
                <a:t>Marketing Strategy</a:t>
              </a:r>
            </a:p>
          </p:txBody>
        </p:sp>
      </p:grpSp>
      <p:grpSp>
        <p:nvGrpSpPr>
          <p:cNvPr id="23" name="Group 22">
            <a:extLst>
              <a:ext uri="{FF2B5EF4-FFF2-40B4-BE49-F238E27FC236}">
                <a16:creationId xmlns:a16="http://schemas.microsoft.com/office/drawing/2014/main" id="{CB95CAA6-5C9D-BDE9-21E4-A91AAFE0DA7F}"/>
              </a:ext>
            </a:extLst>
          </p:cNvPr>
          <p:cNvGrpSpPr/>
          <p:nvPr/>
        </p:nvGrpSpPr>
        <p:grpSpPr>
          <a:xfrm>
            <a:off x="3074683" y="2899429"/>
            <a:ext cx="3976039" cy="4105830"/>
            <a:chOff x="3074683" y="2899429"/>
            <a:chExt cx="3976039" cy="4105830"/>
          </a:xfrm>
        </p:grpSpPr>
        <p:sp>
          <p:nvSpPr>
            <p:cNvPr id="20" name="Parallelogram 19">
              <a:extLst>
                <a:ext uri="{FF2B5EF4-FFF2-40B4-BE49-F238E27FC236}">
                  <a16:creationId xmlns:a16="http://schemas.microsoft.com/office/drawing/2014/main" id="{19F481C9-9C71-1AF8-EBDF-02415B792622}"/>
                </a:ext>
              </a:extLst>
            </p:cNvPr>
            <p:cNvSpPr/>
            <p:nvPr/>
          </p:nvSpPr>
          <p:spPr>
            <a:xfrm>
              <a:off x="3074683" y="3297133"/>
              <a:ext cx="3976039" cy="3708126"/>
            </a:xfrm>
            <a:prstGeom prst="parallelogram">
              <a:avLst/>
            </a:prstGeom>
            <a:blipFill dpi="0" rotWithShape="0">
              <a:blip r:embed="rId3"/>
              <a:srcRect/>
              <a:tile tx="0" ty="-63500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close up of a logo&#10;&#10;Description automatically generated">
              <a:extLst>
                <a:ext uri="{FF2B5EF4-FFF2-40B4-BE49-F238E27FC236}">
                  <a16:creationId xmlns:a16="http://schemas.microsoft.com/office/drawing/2014/main" id="{401F14E8-CE6F-1866-B087-0C9BE873C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4952" y="2899429"/>
              <a:ext cx="2995770" cy="392919"/>
            </a:xfrm>
            <a:prstGeom prst="rect">
              <a:avLst/>
            </a:prstGeom>
          </p:spPr>
        </p:pic>
      </p:grpSp>
      <p:graphicFrame>
        <p:nvGraphicFramePr>
          <p:cNvPr id="28" name="Chart 27">
            <a:extLst>
              <a:ext uri="{FF2B5EF4-FFF2-40B4-BE49-F238E27FC236}">
                <a16:creationId xmlns:a16="http://schemas.microsoft.com/office/drawing/2014/main" id="{E6FA4DA8-071C-3E7A-26F5-CECBA16D7C73}"/>
              </a:ext>
            </a:extLst>
          </p:cNvPr>
          <p:cNvGraphicFramePr/>
          <p:nvPr>
            <p:extLst>
              <p:ext uri="{D42A27DB-BD31-4B8C-83A1-F6EECF244321}">
                <p14:modId xmlns:p14="http://schemas.microsoft.com/office/powerpoint/2010/main" val="1807565540"/>
              </p:ext>
            </p:extLst>
          </p:nvPr>
        </p:nvGraphicFramePr>
        <p:xfrm>
          <a:off x="49400460" y="719666"/>
          <a:ext cx="8128000" cy="5418667"/>
        </p:xfrm>
        <a:graphic>
          <a:graphicData uri="http://schemas.openxmlformats.org/drawingml/2006/chart">
            <c:chart xmlns:c="http://schemas.openxmlformats.org/drawingml/2006/chart" xmlns:r="http://schemas.openxmlformats.org/officeDocument/2006/relationships" r:id="rId5"/>
          </a:graphicData>
        </a:graphic>
      </p:graphicFrame>
      <p:grpSp>
        <p:nvGrpSpPr>
          <p:cNvPr id="29" name="Group 28">
            <a:extLst>
              <a:ext uri="{FF2B5EF4-FFF2-40B4-BE49-F238E27FC236}">
                <a16:creationId xmlns:a16="http://schemas.microsoft.com/office/drawing/2014/main" id="{5FE7DD3A-B19E-E125-76DC-AB77BF4730B5}"/>
              </a:ext>
            </a:extLst>
          </p:cNvPr>
          <p:cNvGrpSpPr/>
          <p:nvPr/>
        </p:nvGrpSpPr>
        <p:grpSpPr>
          <a:xfrm>
            <a:off x="-60953965" y="847701"/>
            <a:ext cx="8275860" cy="4831820"/>
            <a:chOff x="-4893627" y="1203589"/>
            <a:chExt cx="8275860" cy="4831820"/>
          </a:xfrm>
        </p:grpSpPr>
        <p:sp>
          <p:nvSpPr>
            <p:cNvPr id="30" name="Parallelogram 16">
              <a:extLst>
                <a:ext uri="{FF2B5EF4-FFF2-40B4-BE49-F238E27FC236}">
                  <a16:creationId xmlns:a16="http://schemas.microsoft.com/office/drawing/2014/main" id="{FC86578E-B148-651B-3E64-459B3D269EB0}"/>
                </a:ext>
              </a:extLst>
            </p:cNvPr>
            <p:cNvSpPr/>
            <p:nvPr/>
          </p:nvSpPr>
          <p:spPr>
            <a:xfrm>
              <a:off x="-4893627" y="1203589"/>
              <a:ext cx="8275860" cy="4831820"/>
            </a:xfrm>
            <a:custGeom>
              <a:avLst/>
              <a:gdLst>
                <a:gd name="connsiteX0" fmla="*/ 0 w 10687050"/>
                <a:gd name="connsiteY0" fmla="*/ 5886450 h 5886450"/>
                <a:gd name="connsiteX1" fmla="*/ 1471613 w 10687050"/>
                <a:gd name="connsiteY1" fmla="*/ 0 h 5886450"/>
                <a:gd name="connsiteX2" fmla="*/ 10687050 w 10687050"/>
                <a:gd name="connsiteY2" fmla="*/ 0 h 5886450"/>
                <a:gd name="connsiteX3" fmla="*/ 9215438 w 10687050"/>
                <a:gd name="connsiteY3" fmla="*/ 5886450 h 5886450"/>
                <a:gd name="connsiteX4" fmla="*/ 0 w 10687050"/>
                <a:gd name="connsiteY4" fmla="*/ 5886450 h 5886450"/>
                <a:gd name="connsiteX0" fmla="*/ 0 w 10687050"/>
                <a:gd name="connsiteY0" fmla="*/ 5886450 h 5886450"/>
                <a:gd name="connsiteX1" fmla="*/ 1471613 w 10687050"/>
                <a:gd name="connsiteY1" fmla="*/ 0 h 5886450"/>
                <a:gd name="connsiteX2" fmla="*/ 10687050 w 10687050"/>
                <a:gd name="connsiteY2" fmla="*/ 0 h 5886450"/>
                <a:gd name="connsiteX3" fmla="*/ 10082213 w 10687050"/>
                <a:gd name="connsiteY3" fmla="*/ 5886450 h 5886450"/>
                <a:gd name="connsiteX4" fmla="*/ 0 w 10687050"/>
                <a:gd name="connsiteY4" fmla="*/ 5886450 h 5886450"/>
                <a:gd name="connsiteX0" fmla="*/ 0 w 10082213"/>
                <a:gd name="connsiteY0" fmla="*/ 5886450 h 5886450"/>
                <a:gd name="connsiteX1" fmla="*/ 1471613 w 10082213"/>
                <a:gd name="connsiteY1" fmla="*/ 0 h 5886450"/>
                <a:gd name="connsiteX2" fmla="*/ 9134475 w 10082213"/>
                <a:gd name="connsiteY2" fmla="*/ 28575 h 5886450"/>
                <a:gd name="connsiteX3" fmla="*/ 10082213 w 10082213"/>
                <a:gd name="connsiteY3" fmla="*/ 5886450 h 5886450"/>
                <a:gd name="connsiteX4" fmla="*/ 0 w 10082213"/>
                <a:gd name="connsiteY4" fmla="*/ 5886450 h 588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2213" h="5886450">
                  <a:moveTo>
                    <a:pt x="0" y="5886450"/>
                  </a:moveTo>
                  <a:lnTo>
                    <a:pt x="1471613" y="0"/>
                  </a:lnTo>
                  <a:lnTo>
                    <a:pt x="9134475" y="28575"/>
                  </a:lnTo>
                  <a:lnTo>
                    <a:pt x="10082213" y="5886450"/>
                  </a:lnTo>
                  <a:lnTo>
                    <a:pt x="0" y="5886450"/>
                  </a:lnTo>
                  <a:close/>
                </a:path>
              </a:pathLst>
            </a:cu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9FAD5B0C-1582-5808-5563-EF12D75188AE}"/>
                </a:ext>
              </a:extLst>
            </p:cNvPr>
            <p:cNvSpPr txBox="1"/>
            <p:nvPr/>
          </p:nvSpPr>
          <p:spPr>
            <a:xfrm>
              <a:off x="308610" y="1743075"/>
              <a:ext cx="2200602" cy="369332"/>
            </a:xfrm>
            <a:prstGeom prst="rect">
              <a:avLst/>
            </a:prstGeom>
            <a:noFill/>
          </p:spPr>
          <p:txBody>
            <a:bodyPr wrap="none" rtlCol="0">
              <a:spAutoFit/>
            </a:bodyPr>
            <a:lstStyle/>
            <a:p>
              <a:pPr algn="ctr"/>
              <a:r>
                <a:rPr lang="en-GB" b="1" dirty="0">
                  <a:solidFill>
                    <a:srgbClr val="C46B23"/>
                  </a:solidFill>
                </a:rPr>
                <a:t>Active user targets:</a:t>
              </a:r>
            </a:p>
          </p:txBody>
        </p:sp>
        <p:sp>
          <p:nvSpPr>
            <p:cNvPr id="32" name="TextBox 31">
              <a:extLst>
                <a:ext uri="{FF2B5EF4-FFF2-40B4-BE49-F238E27FC236}">
                  <a16:creationId xmlns:a16="http://schemas.microsoft.com/office/drawing/2014/main" id="{30CFD821-585C-AAAB-9567-52D71C893A63}"/>
                </a:ext>
              </a:extLst>
            </p:cNvPr>
            <p:cNvSpPr txBox="1"/>
            <p:nvPr/>
          </p:nvSpPr>
          <p:spPr>
            <a:xfrm>
              <a:off x="207010" y="2444115"/>
              <a:ext cx="2429202" cy="646331"/>
            </a:xfrm>
            <a:prstGeom prst="rect">
              <a:avLst/>
            </a:prstGeom>
            <a:noFill/>
          </p:spPr>
          <p:txBody>
            <a:bodyPr wrap="square" rtlCol="0">
              <a:spAutoFit/>
            </a:bodyPr>
            <a:lstStyle/>
            <a:p>
              <a:pPr algn="ctr"/>
              <a:r>
                <a:rPr lang="en-GB" dirty="0">
                  <a:solidFill>
                    <a:srgbClr val="C46B23"/>
                  </a:solidFill>
                </a:rPr>
                <a:t>First 6 Months: 350,000+</a:t>
              </a:r>
            </a:p>
          </p:txBody>
        </p:sp>
        <p:sp>
          <p:nvSpPr>
            <p:cNvPr id="33" name="TextBox 32">
              <a:extLst>
                <a:ext uri="{FF2B5EF4-FFF2-40B4-BE49-F238E27FC236}">
                  <a16:creationId xmlns:a16="http://schemas.microsoft.com/office/drawing/2014/main" id="{56626A68-590E-CD4D-3B5F-657558EB0883}"/>
                </a:ext>
              </a:extLst>
            </p:cNvPr>
            <p:cNvSpPr txBox="1"/>
            <p:nvPr/>
          </p:nvSpPr>
          <p:spPr>
            <a:xfrm>
              <a:off x="194310" y="3518535"/>
              <a:ext cx="2429202" cy="646331"/>
            </a:xfrm>
            <a:prstGeom prst="rect">
              <a:avLst/>
            </a:prstGeom>
            <a:noFill/>
          </p:spPr>
          <p:txBody>
            <a:bodyPr wrap="square" rtlCol="0">
              <a:spAutoFit/>
            </a:bodyPr>
            <a:lstStyle/>
            <a:p>
              <a:pPr algn="ctr"/>
              <a:r>
                <a:rPr lang="en-GB" dirty="0">
                  <a:solidFill>
                    <a:srgbClr val="C46B23"/>
                  </a:solidFill>
                </a:rPr>
                <a:t>First Year:</a:t>
              </a:r>
              <a:br>
                <a:rPr lang="en-GB" dirty="0">
                  <a:solidFill>
                    <a:srgbClr val="C46B23"/>
                  </a:solidFill>
                </a:rPr>
              </a:br>
              <a:r>
                <a:rPr lang="en-GB" dirty="0">
                  <a:solidFill>
                    <a:srgbClr val="C46B23"/>
                  </a:solidFill>
                </a:rPr>
                <a:t>600,000+</a:t>
              </a:r>
            </a:p>
          </p:txBody>
        </p:sp>
        <p:sp>
          <p:nvSpPr>
            <p:cNvPr id="34" name="TextBox 33">
              <a:extLst>
                <a:ext uri="{FF2B5EF4-FFF2-40B4-BE49-F238E27FC236}">
                  <a16:creationId xmlns:a16="http://schemas.microsoft.com/office/drawing/2014/main" id="{117A9D87-86F3-CE6C-2E90-6639D068C0C6}"/>
                </a:ext>
              </a:extLst>
            </p:cNvPr>
            <p:cNvSpPr txBox="1"/>
            <p:nvPr/>
          </p:nvSpPr>
          <p:spPr>
            <a:xfrm>
              <a:off x="219710" y="4592955"/>
              <a:ext cx="2429202" cy="646331"/>
            </a:xfrm>
            <a:prstGeom prst="rect">
              <a:avLst/>
            </a:prstGeom>
            <a:noFill/>
          </p:spPr>
          <p:txBody>
            <a:bodyPr wrap="square" rtlCol="0">
              <a:spAutoFit/>
            </a:bodyPr>
            <a:lstStyle/>
            <a:p>
              <a:pPr algn="ctr"/>
              <a:r>
                <a:rPr lang="en-GB" dirty="0">
                  <a:solidFill>
                    <a:srgbClr val="C46B23"/>
                  </a:solidFill>
                </a:rPr>
                <a:t>Second Year:</a:t>
              </a:r>
              <a:br>
                <a:rPr lang="en-GB" dirty="0">
                  <a:solidFill>
                    <a:srgbClr val="C46B23"/>
                  </a:solidFill>
                </a:rPr>
              </a:br>
              <a:r>
                <a:rPr lang="en-GB" dirty="0">
                  <a:solidFill>
                    <a:srgbClr val="C46B23"/>
                  </a:solidFill>
                </a:rPr>
                <a:t>800,000+</a:t>
              </a:r>
            </a:p>
          </p:txBody>
        </p:sp>
      </p:grpSp>
      <p:grpSp>
        <p:nvGrpSpPr>
          <p:cNvPr id="36" name="Group 35">
            <a:extLst>
              <a:ext uri="{FF2B5EF4-FFF2-40B4-BE49-F238E27FC236}">
                <a16:creationId xmlns:a16="http://schemas.microsoft.com/office/drawing/2014/main" id="{494B5384-A4FD-C4AB-7D6D-0D8954557A4E}"/>
              </a:ext>
            </a:extLst>
          </p:cNvPr>
          <p:cNvGrpSpPr/>
          <p:nvPr/>
        </p:nvGrpSpPr>
        <p:grpSpPr>
          <a:xfrm>
            <a:off x="-57058562" y="0"/>
            <a:ext cx="15201900" cy="2627821"/>
            <a:chOff x="-8782049" y="107147"/>
            <a:chExt cx="15201900" cy="2627821"/>
          </a:xfrm>
        </p:grpSpPr>
        <p:sp>
          <p:nvSpPr>
            <p:cNvPr id="37" name="Parallelogram 36">
              <a:extLst>
                <a:ext uri="{FF2B5EF4-FFF2-40B4-BE49-F238E27FC236}">
                  <a16:creationId xmlns:a16="http://schemas.microsoft.com/office/drawing/2014/main" id="{DF1DBE29-80FF-B440-1B91-CC7448C7AC9E}"/>
                </a:ext>
              </a:extLst>
            </p:cNvPr>
            <p:cNvSpPr/>
            <p:nvPr/>
          </p:nvSpPr>
          <p:spPr>
            <a:xfrm>
              <a:off x="-8782049" y="107147"/>
              <a:ext cx="15201900" cy="262782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DA7BDBAB-276C-791E-9DF4-AB059B45A241}"/>
                </a:ext>
              </a:extLst>
            </p:cNvPr>
            <p:cNvSpPr txBox="1"/>
            <p:nvPr/>
          </p:nvSpPr>
          <p:spPr>
            <a:xfrm>
              <a:off x="228600" y="191482"/>
              <a:ext cx="6096000" cy="2308324"/>
            </a:xfrm>
            <a:prstGeom prst="rect">
              <a:avLst/>
            </a:prstGeom>
            <a:noFill/>
          </p:spPr>
          <p:txBody>
            <a:bodyPr wrap="square">
              <a:spAutoFit/>
            </a:bodyPr>
            <a:lstStyle/>
            <a:p>
              <a:r>
                <a:rPr lang="en-GB" dirty="0">
                  <a:solidFill>
                    <a:srgbClr val="C46B23"/>
                  </a:solidFill>
                </a:rPr>
                <a:t>Our projected development costs are £1,500,000 including art, programming, and marketing.</a:t>
              </a:r>
            </a:p>
            <a:p>
              <a:endParaRPr lang="en-GB" dirty="0">
                <a:solidFill>
                  <a:srgbClr val="C46B23"/>
                </a:solidFill>
              </a:endParaRPr>
            </a:p>
            <a:p>
              <a:pPr>
                <a:buFont typeface="Arial" panose="020B0604020202020204" pitchFamily="34" charset="0"/>
                <a:buChar char="•"/>
              </a:pPr>
              <a:r>
                <a:rPr lang="en-GB" dirty="0">
                  <a:solidFill>
                    <a:srgbClr val="C46B23"/>
                  </a:solidFill>
                </a:rPr>
                <a:t>Revenue streams: In-app purchases, ad views, and optional subscriptions.</a:t>
              </a:r>
            </a:p>
            <a:p>
              <a:pPr>
                <a:buFont typeface="Arial" panose="020B0604020202020204" pitchFamily="34" charset="0"/>
                <a:buChar char="•"/>
              </a:pPr>
              <a:endParaRPr lang="en-GB" dirty="0">
                <a:solidFill>
                  <a:srgbClr val="C46B23"/>
                </a:solidFill>
              </a:endParaRPr>
            </a:p>
            <a:p>
              <a:pPr>
                <a:buFont typeface="Arial" panose="020B0604020202020204" pitchFamily="34" charset="0"/>
                <a:buChar char="•"/>
              </a:pPr>
              <a:r>
                <a:rPr lang="en-GB" dirty="0">
                  <a:solidFill>
                    <a:srgbClr val="C46B23"/>
                  </a:solidFill>
                </a:rPr>
                <a:t>Monetization aligns with the industry standard while keeping the game fair and enjoyable for all players.</a:t>
              </a:r>
            </a:p>
          </p:txBody>
        </p:sp>
      </p:grpSp>
      <p:grpSp>
        <p:nvGrpSpPr>
          <p:cNvPr id="39" name="Group 38">
            <a:extLst>
              <a:ext uri="{FF2B5EF4-FFF2-40B4-BE49-F238E27FC236}">
                <a16:creationId xmlns:a16="http://schemas.microsoft.com/office/drawing/2014/main" id="{9625FC58-E1DD-68FD-F075-A7D123CB3A05}"/>
              </a:ext>
            </a:extLst>
          </p:cNvPr>
          <p:cNvGrpSpPr/>
          <p:nvPr/>
        </p:nvGrpSpPr>
        <p:grpSpPr>
          <a:xfrm>
            <a:off x="-55906037" y="4353055"/>
            <a:ext cx="12763499" cy="2206316"/>
            <a:chOff x="-7629524" y="4460202"/>
            <a:chExt cx="12763499" cy="2206316"/>
          </a:xfrm>
        </p:grpSpPr>
        <p:sp>
          <p:nvSpPr>
            <p:cNvPr id="40" name="Parallelogram 39">
              <a:extLst>
                <a:ext uri="{FF2B5EF4-FFF2-40B4-BE49-F238E27FC236}">
                  <a16:creationId xmlns:a16="http://schemas.microsoft.com/office/drawing/2014/main" id="{E48DD1CE-B5FA-A878-BBA0-C93A36C3108F}"/>
                </a:ext>
              </a:extLst>
            </p:cNvPr>
            <p:cNvSpPr/>
            <p:nvPr/>
          </p:nvSpPr>
          <p:spPr>
            <a:xfrm>
              <a:off x="-7629524" y="4460202"/>
              <a:ext cx="12763499" cy="22063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BB4703F9-7D22-CC0C-69B2-52489E65C8A9}"/>
                </a:ext>
              </a:extLst>
            </p:cNvPr>
            <p:cNvSpPr txBox="1"/>
            <p:nvPr/>
          </p:nvSpPr>
          <p:spPr>
            <a:xfrm>
              <a:off x="289560" y="4611082"/>
              <a:ext cx="4396740" cy="1754326"/>
            </a:xfrm>
            <a:prstGeom prst="rect">
              <a:avLst/>
            </a:prstGeom>
            <a:noFill/>
          </p:spPr>
          <p:txBody>
            <a:bodyPr wrap="square">
              <a:spAutoFit/>
            </a:bodyPr>
            <a:lstStyle/>
            <a:p>
              <a:r>
                <a:rPr lang="en-GB" dirty="0">
                  <a:solidFill>
                    <a:srgbClr val="C46B23"/>
                  </a:solidFill>
                </a:rPr>
                <a:t>We have secured £400,000 in funding from our Kickstarter, and are providing an additional £100,000 of our own funds.</a:t>
              </a:r>
            </a:p>
            <a:p>
              <a:endParaRPr lang="en-GB" dirty="0">
                <a:solidFill>
                  <a:srgbClr val="C46B23"/>
                </a:solidFill>
              </a:endParaRPr>
            </a:p>
            <a:p>
              <a:r>
                <a:rPr lang="en-GB" dirty="0">
                  <a:solidFill>
                    <a:srgbClr val="C46B23"/>
                  </a:solidFill>
                </a:rPr>
                <a:t>This means we require another £1,000,000 to fund the development up until release.</a:t>
              </a:r>
            </a:p>
          </p:txBody>
        </p:sp>
      </p:grpSp>
      <p:pic>
        <p:nvPicPr>
          <p:cNvPr id="42" name="Picture 41" descr="A pie chart with different colored circles&#10;&#10;Description automatically generated">
            <a:extLst>
              <a:ext uri="{FF2B5EF4-FFF2-40B4-BE49-F238E27FC236}">
                <a16:creationId xmlns:a16="http://schemas.microsoft.com/office/drawing/2014/main" id="{5F872922-172D-0EAE-8560-AF10B0F654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0808" y="-318134"/>
            <a:ext cx="8631608" cy="7589976"/>
          </a:xfrm>
          <a:prstGeom prst="rect">
            <a:avLst/>
          </a:prstGeom>
        </p:spPr>
      </p:pic>
      <p:pic>
        <p:nvPicPr>
          <p:cNvPr id="43" name="Picture 42" descr="A close up of a logo&#10;&#10;Description automatically generated">
            <a:extLst>
              <a:ext uri="{FF2B5EF4-FFF2-40B4-BE49-F238E27FC236}">
                <a16:creationId xmlns:a16="http://schemas.microsoft.com/office/drawing/2014/main" id="{A8733515-C98D-19E2-414A-60344072A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94447" y="-318134"/>
            <a:ext cx="5483860" cy="719252"/>
          </a:xfrm>
          <a:prstGeom prst="rect">
            <a:avLst/>
          </a:prstGeom>
        </p:spPr>
      </p:pic>
    </p:spTree>
    <p:extLst>
      <p:ext uri="{BB962C8B-B14F-4D97-AF65-F5344CB8AC3E}">
        <p14:creationId xmlns:p14="http://schemas.microsoft.com/office/powerpoint/2010/main" val="32221509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2A58F-982A-84C5-3469-799A7F69843A}"/>
            </a:ext>
          </a:extLst>
        </p:cNvPr>
        <p:cNvGrpSpPr/>
        <p:nvPr/>
      </p:nvGrpSpPr>
      <p:grpSpPr>
        <a:xfrm>
          <a:off x="0" y="0"/>
          <a:ext cx="0" cy="0"/>
          <a:chOff x="0" y="0"/>
          <a:chExt cx="0" cy="0"/>
        </a:xfrm>
      </p:grpSpPr>
      <p:grpSp>
        <p:nvGrpSpPr>
          <p:cNvPr id="38" name="Group 37">
            <a:extLst>
              <a:ext uri="{FF2B5EF4-FFF2-40B4-BE49-F238E27FC236}">
                <a16:creationId xmlns:a16="http://schemas.microsoft.com/office/drawing/2014/main" id="{96D93A5B-9084-44C3-53EC-37F6D14736E8}"/>
              </a:ext>
            </a:extLst>
          </p:cNvPr>
          <p:cNvGrpSpPr/>
          <p:nvPr/>
        </p:nvGrpSpPr>
        <p:grpSpPr>
          <a:xfrm>
            <a:off x="-8782049" y="107147"/>
            <a:ext cx="15201900" cy="2627821"/>
            <a:chOff x="-8782049" y="107147"/>
            <a:chExt cx="15201900" cy="2627821"/>
          </a:xfrm>
        </p:grpSpPr>
        <p:sp>
          <p:nvSpPr>
            <p:cNvPr id="13" name="Parallelogram 12">
              <a:extLst>
                <a:ext uri="{FF2B5EF4-FFF2-40B4-BE49-F238E27FC236}">
                  <a16:creationId xmlns:a16="http://schemas.microsoft.com/office/drawing/2014/main" id="{57B8DE6A-BB1E-86FE-04F3-44AD2893837A}"/>
                </a:ext>
              </a:extLst>
            </p:cNvPr>
            <p:cNvSpPr/>
            <p:nvPr/>
          </p:nvSpPr>
          <p:spPr>
            <a:xfrm>
              <a:off x="-8782049" y="107147"/>
              <a:ext cx="15201900" cy="262782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91D533D-4057-F972-DBDE-D3F3690B437A}"/>
                </a:ext>
              </a:extLst>
            </p:cNvPr>
            <p:cNvSpPr txBox="1"/>
            <p:nvPr/>
          </p:nvSpPr>
          <p:spPr>
            <a:xfrm>
              <a:off x="228600" y="191482"/>
              <a:ext cx="6096000" cy="2308324"/>
            </a:xfrm>
            <a:prstGeom prst="rect">
              <a:avLst/>
            </a:prstGeom>
            <a:noFill/>
          </p:spPr>
          <p:txBody>
            <a:bodyPr wrap="square">
              <a:spAutoFit/>
            </a:bodyPr>
            <a:lstStyle/>
            <a:p>
              <a:r>
                <a:rPr lang="en-GB" dirty="0">
                  <a:solidFill>
                    <a:srgbClr val="C46B23"/>
                  </a:solidFill>
                </a:rPr>
                <a:t>Our projected development costs are £1,500,000 including art, programming, and marketing.</a:t>
              </a:r>
            </a:p>
            <a:p>
              <a:endParaRPr lang="en-GB" dirty="0">
                <a:solidFill>
                  <a:srgbClr val="C46B23"/>
                </a:solidFill>
              </a:endParaRPr>
            </a:p>
            <a:p>
              <a:pPr>
                <a:buFont typeface="Arial" panose="020B0604020202020204" pitchFamily="34" charset="0"/>
                <a:buChar char="•"/>
              </a:pPr>
              <a:r>
                <a:rPr lang="en-GB" dirty="0">
                  <a:solidFill>
                    <a:srgbClr val="C46B23"/>
                  </a:solidFill>
                </a:rPr>
                <a:t>Revenue streams: In-app purchases, ad views, and optional subscriptions.</a:t>
              </a:r>
            </a:p>
            <a:p>
              <a:pPr>
                <a:buFont typeface="Arial" panose="020B0604020202020204" pitchFamily="34" charset="0"/>
                <a:buChar char="•"/>
              </a:pPr>
              <a:endParaRPr lang="en-GB" dirty="0">
                <a:solidFill>
                  <a:srgbClr val="C46B23"/>
                </a:solidFill>
              </a:endParaRPr>
            </a:p>
            <a:p>
              <a:pPr>
                <a:buFont typeface="Arial" panose="020B0604020202020204" pitchFamily="34" charset="0"/>
                <a:buChar char="•"/>
              </a:pPr>
              <a:r>
                <a:rPr lang="en-GB" dirty="0">
                  <a:solidFill>
                    <a:srgbClr val="C46B23"/>
                  </a:solidFill>
                </a:rPr>
                <a:t>Monetization aligns with the industry standard while keeping the game fair and enjoyable for all players.</a:t>
              </a:r>
            </a:p>
          </p:txBody>
        </p:sp>
      </p:grpSp>
      <p:pic>
        <p:nvPicPr>
          <p:cNvPr id="11" name="Picture 10" descr="A pie chart with different colored circles&#10;&#10;Description automatically generated">
            <a:extLst>
              <a:ext uri="{FF2B5EF4-FFF2-40B4-BE49-F238E27FC236}">
                <a16:creationId xmlns:a16="http://schemas.microsoft.com/office/drawing/2014/main" id="{984BF3EF-D5B0-E543-B3EA-F053EDD95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501" y="328045"/>
            <a:ext cx="8631608" cy="7589976"/>
          </a:xfrm>
          <a:prstGeom prst="rect">
            <a:avLst/>
          </a:prstGeom>
        </p:spPr>
      </p:pic>
      <p:grpSp>
        <p:nvGrpSpPr>
          <p:cNvPr id="37" name="Group 36">
            <a:extLst>
              <a:ext uri="{FF2B5EF4-FFF2-40B4-BE49-F238E27FC236}">
                <a16:creationId xmlns:a16="http://schemas.microsoft.com/office/drawing/2014/main" id="{736F2EB2-8869-5EE7-5EFB-D4C9DA9BEC2F}"/>
              </a:ext>
            </a:extLst>
          </p:cNvPr>
          <p:cNvGrpSpPr/>
          <p:nvPr/>
        </p:nvGrpSpPr>
        <p:grpSpPr>
          <a:xfrm>
            <a:off x="-7629524" y="4460202"/>
            <a:ext cx="12763499" cy="2206316"/>
            <a:chOff x="-7629524" y="4460202"/>
            <a:chExt cx="12763499" cy="2206316"/>
          </a:xfrm>
        </p:grpSpPr>
        <p:sp>
          <p:nvSpPr>
            <p:cNvPr id="14" name="Parallelogram 13">
              <a:extLst>
                <a:ext uri="{FF2B5EF4-FFF2-40B4-BE49-F238E27FC236}">
                  <a16:creationId xmlns:a16="http://schemas.microsoft.com/office/drawing/2014/main" id="{7B4A8141-C73F-B46B-270B-2653DE7CBFA9}"/>
                </a:ext>
              </a:extLst>
            </p:cNvPr>
            <p:cNvSpPr/>
            <p:nvPr/>
          </p:nvSpPr>
          <p:spPr>
            <a:xfrm>
              <a:off x="-7629524" y="4460202"/>
              <a:ext cx="12763499" cy="22063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CD85615-CEBA-36DB-36A9-50AD2940B988}"/>
                </a:ext>
              </a:extLst>
            </p:cNvPr>
            <p:cNvSpPr txBox="1"/>
            <p:nvPr/>
          </p:nvSpPr>
          <p:spPr>
            <a:xfrm>
              <a:off x="289560" y="4611082"/>
              <a:ext cx="4396740" cy="1754326"/>
            </a:xfrm>
            <a:prstGeom prst="rect">
              <a:avLst/>
            </a:prstGeom>
            <a:noFill/>
          </p:spPr>
          <p:txBody>
            <a:bodyPr wrap="square">
              <a:spAutoFit/>
            </a:bodyPr>
            <a:lstStyle/>
            <a:p>
              <a:r>
                <a:rPr lang="en-GB" dirty="0">
                  <a:solidFill>
                    <a:srgbClr val="C46B23"/>
                  </a:solidFill>
                </a:rPr>
                <a:t>We have secured £400,000 in funding from our Kickstarter, and are providing an additional £100,000 of our own funds.</a:t>
              </a:r>
            </a:p>
            <a:p>
              <a:endParaRPr lang="en-GB" dirty="0">
                <a:solidFill>
                  <a:srgbClr val="C46B23"/>
                </a:solidFill>
              </a:endParaRPr>
            </a:p>
            <a:p>
              <a:r>
                <a:rPr lang="en-GB" dirty="0">
                  <a:solidFill>
                    <a:srgbClr val="C46B23"/>
                  </a:solidFill>
                </a:rPr>
                <a:t>This means we require another £1,000,000 to fund the development up until release.</a:t>
              </a:r>
            </a:p>
          </p:txBody>
        </p:sp>
      </p:grpSp>
      <p:pic>
        <p:nvPicPr>
          <p:cNvPr id="16" name="Picture 15" descr="A close up of a logo&#10;&#10;Description automatically generated">
            <a:extLst>
              <a:ext uri="{FF2B5EF4-FFF2-40B4-BE49-F238E27FC236}">
                <a16:creationId xmlns:a16="http://schemas.microsoft.com/office/drawing/2014/main" id="{75FD48CD-EEA1-24B7-7C6D-78D82E55C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1140" y="328045"/>
            <a:ext cx="5483860" cy="719252"/>
          </a:xfrm>
          <a:prstGeom prst="rect">
            <a:avLst/>
          </a:prstGeom>
        </p:spPr>
      </p:pic>
      <p:grpSp>
        <p:nvGrpSpPr>
          <p:cNvPr id="19" name="Group 18">
            <a:extLst>
              <a:ext uri="{FF2B5EF4-FFF2-40B4-BE49-F238E27FC236}">
                <a16:creationId xmlns:a16="http://schemas.microsoft.com/office/drawing/2014/main" id="{A6214C3B-9094-4E1B-2600-D9613988D635}"/>
              </a:ext>
            </a:extLst>
          </p:cNvPr>
          <p:cNvGrpSpPr/>
          <p:nvPr/>
        </p:nvGrpSpPr>
        <p:grpSpPr>
          <a:xfrm>
            <a:off x="50505360" y="592651"/>
            <a:ext cx="13599886" cy="1469518"/>
            <a:chOff x="7426960" y="1429911"/>
            <a:chExt cx="13599886" cy="1469518"/>
          </a:xfrm>
        </p:grpSpPr>
        <p:sp>
          <p:nvSpPr>
            <p:cNvPr id="20" name="Parallelogram 19">
              <a:extLst>
                <a:ext uri="{FF2B5EF4-FFF2-40B4-BE49-F238E27FC236}">
                  <a16:creationId xmlns:a16="http://schemas.microsoft.com/office/drawing/2014/main" id="{3015E497-1C84-805A-6597-A99478551517}"/>
                </a:ext>
              </a:extLst>
            </p:cNvPr>
            <p:cNvSpPr/>
            <p:nvPr/>
          </p:nvSpPr>
          <p:spPr>
            <a:xfrm>
              <a:off x="7426960" y="1429911"/>
              <a:ext cx="13599886" cy="146951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2F873E9A-EF30-70E4-2325-FDE7A5F9B4BB}"/>
                </a:ext>
              </a:extLst>
            </p:cNvPr>
            <p:cNvSpPr txBox="1"/>
            <p:nvPr/>
          </p:nvSpPr>
          <p:spPr>
            <a:xfrm>
              <a:off x="7981317" y="1699100"/>
              <a:ext cx="4015738" cy="1200329"/>
            </a:xfrm>
            <a:prstGeom prst="rect">
              <a:avLst/>
            </a:prstGeom>
            <a:noFill/>
          </p:spPr>
          <p:txBody>
            <a:bodyPr wrap="square" rtlCol="0">
              <a:spAutoFit/>
            </a:bodyPr>
            <a:lstStyle/>
            <a:p>
              <a:r>
                <a:rPr lang="en-GB" dirty="0">
                  <a:solidFill>
                    <a:srgbClr val="C46B23"/>
                  </a:solidFill>
                </a:rPr>
                <a:t>Targeted ads on platforms like Instagram, Reddit, TikTok, and YouTube (Specifically YouTube Shorts)</a:t>
              </a:r>
            </a:p>
            <a:p>
              <a:endParaRPr lang="en-GB" dirty="0">
                <a:solidFill>
                  <a:srgbClr val="C46B23"/>
                </a:solidFill>
              </a:endParaRPr>
            </a:p>
          </p:txBody>
        </p:sp>
      </p:grpSp>
      <p:grpSp>
        <p:nvGrpSpPr>
          <p:cNvPr id="22" name="Group 21">
            <a:extLst>
              <a:ext uri="{FF2B5EF4-FFF2-40B4-BE49-F238E27FC236}">
                <a16:creationId xmlns:a16="http://schemas.microsoft.com/office/drawing/2014/main" id="{CC81E943-480E-5269-3990-ECA015DECF75}"/>
              </a:ext>
            </a:extLst>
          </p:cNvPr>
          <p:cNvGrpSpPr/>
          <p:nvPr/>
        </p:nvGrpSpPr>
        <p:grpSpPr>
          <a:xfrm>
            <a:off x="49752885" y="3856070"/>
            <a:ext cx="13599886" cy="1469518"/>
            <a:chOff x="6674485" y="4693330"/>
            <a:chExt cx="13599886" cy="1469518"/>
          </a:xfrm>
        </p:grpSpPr>
        <p:sp>
          <p:nvSpPr>
            <p:cNvPr id="23" name="Parallelogram 22">
              <a:extLst>
                <a:ext uri="{FF2B5EF4-FFF2-40B4-BE49-F238E27FC236}">
                  <a16:creationId xmlns:a16="http://schemas.microsoft.com/office/drawing/2014/main" id="{5132352E-5528-C2AD-C9D1-E4682DC18238}"/>
                </a:ext>
              </a:extLst>
            </p:cNvPr>
            <p:cNvSpPr/>
            <p:nvPr/>
          </p:nvSpPr>
          <p:spPr>
            <a:xfrm>
              <a:off x="6674485" y="4693330"/>
              <a:ext cx="13599886" cy="146951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82551A8D-5007-4BFC-67B1-33FC735B16B8}"/>
                </a:ext>
              </a:extLst>
            </p:cNvPr>
            <p:cNvSpPr txBox="1"/>
            <p:nvPr/>
          </p:nvSpPr>
          <p:spPr>
            <a:xfrm>
              <a:off x="7426960" y="4827925"/>
              <a:ext cx="2926080" cy="1200329"/>
            </a:xfrm>
            <a:prstGeom prst="rect">
              <a:avLst/>
            </a:prstGeom>
            <a:noFill/>
          </p:spPr>
          <p:txBody>
            <a:bodyPr wrap="square" rtlCol="0">
              <a:spAutoFit/>
            </a:bodyPr>
            <a:lstStyle/>
            <a:p>
              <a:r>
                <a:rPr lang="en-GB" dirty="0">
                  <a:solidFill>
                    <a:srgbClr val="C46B23"/>
                  </a:solidFill>
                </a:rPr>
                <a:t>Focus on app store optimization to ensure visibility in the crowded mobile market.</a:t>
              </a:r>
            </a:p>
          </p:txBody>
        </p:sp>
      </p:grpSp>
      <p:grpSp>
        <p:nvGrpSpPr>
          <p:cNvPr id="25" name="Group 24">
            <a:extLst>
              <a:ext uri="{FF2B5EF4-FFF2-40B4-BE49-F238E27FC236}">
                <a16:creationId xmlns:a16="http://schemas.microsoft.com/office/drawing/2014/main" id="{C28CF0A6-E4A1-6C72-9287-849EF5B0C24A}"/>
              </a:ext>
            </a:extLst>
          </p:cNvPr>
          <p:cNvGrpSpPr/>
          <p:nvPr/>
        </p:nvGrpSpPr>
        <p:grpSpPr>
          <a:xfrm>
            <a:off x="-45930132" y="1923381"/>
            <a:ext cx="13599886" cy="1623174"/>
            <a:chOff x="-9591450" y="1429911"/>
            <a:chExt cx="13599886" cy="1623174"/>
          </a:xfrm>
        </p:grpSpPr>
        <p:sp>
          <p:nvSpPr>
            <p:cNvPr id="26" name="Parallelogram 25">
              <a:extLst>
                <a:ext uri="{FF2B5EF4-FFF2-40B4-BE49-F238E27FC236}">
                  <a16:creationId xmlns:a16="http://schemas.microsoft.com/office/drawing/2014/main" id="{7D3C06C9-F1B7-B3E9-78A8-E0DDCBBE38BB}"/>
                </a:ext>
              </a:extLst>
            </p:cNvPr>
            <p:cNvSpPr/>
            <p:nvPr/>
          </p:nvSpPr>
          <p:spPr>
            <a:xfrm>
              <a:off x="-9591450" y="1429911"/>
              <a:ext cx="13599886" cy="146951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a:extLst>
                <a:ext uri="{FF2B5EF4-FFF2-40B4-BE49-F238E27FC236}">
                  <a16:creationId xmlns:a16="http://schemas.microsoft.com/office/drawing/2014/main" id="{68A93C82-98CB-23F6-2E07-040D6ABD6363}"/>
                </a:ext>
              </a:extLst>
            </p:cNvPr>
            <p:cNvSpPr txBox="1"/>
            <p:nvPr/>
          </p:nvSpPr>
          <p:spPr>
            <a:xfrm>
              <a:off x="493076" y="1575757"/>
              <a:ext cx="3070860" cy="1477328"/>
            </a:xfrm>
            <a:prstGeom prst="rect">
              <a:avLst/>
            </a:prstGeom>
            <a:noFill/>
          </p:spPr>
          <p:txBody>
            <a:bodyPr wrap="square" rtlCol="0">
              <a:spAutoFit/>
            </a:bodyPr>
            <a:lstStyle/>
            <a:p>
              <a:r>
                <a:rPr lang="en-GB" dirty="0">
                  <a:solidFill>
                    <a:srgbClr val="C46B23"/>
                  </a:solidFill>
                </a:rPr>
                <a:t>Collaboration with mobile gaming influencers to showcase gameplay directly to the target audience</a:t>
              </a:r>
            </a:p>
            <a:p>
              <a:endParaRPr lang="en-GB" dirty="0">
                <a:solidFill>
                  <a:srgbClr val="C46B23"/>
                </a:solidFill>
              </a:endParaRPr>
            </a:p>
          </p:txBody>
        </p:sp>
      </p:grpSp>
      <p:grpSp>
        <p:nvGrpSpPr>
          <p:cNvPr id="28" name="Group 27">
            <a:extLst>
              <a:ext uri="{FF2B5EF4-FFF2-40B4-BE49-F238E27FC236}">
                <a16:creationId xmlns:a16="http://schemas.microsoft.com/office/drawing/2014/main" id="{3141E492-8CB3-BFC1-2483-0B82C91F9F23}"/>
              </a:ext>
            </a:extLst>
          </p:cNvPr>
          <p:cNvGrpSpPr/>
          <p:nvPr/>
        </p:nvGrpSpPr>
        <p:grpSpPr>
          <a:xfrm>
            <a:off x="-46667049" y="5186800"/>
            <a:ext cx="13654179" cy="1469518"/>
            <a:chOff x="-10328367" y="4693330"/>
            <a:chExt cx="13654179" cy="1469518"/>
          </a:xfrm>
        </p:grpSpPr>
        <p:sp>
          <p:nvSpPr>
            <p:cNvPr id="29" name="Parallelogram 28">
              <a:extLst>
                <a:ext uri="{FF2B5EF4-FFF2-40B4-BE49-F238E27FC236}">
                  <a16:creationId xmlns:a16="http://schemas.microsoft.com/office/drawing/2014/main" id="{3C37D48A-0A6B-5409-1DEE-3AC1A13EE989}"/>
                </a:ext>
              </a:extLst>
            </p:cNvPr>
            <p:cNvSpPr/>
            <p:nvPr/>
          </p:nvSpPr>
          <p:spPr>
            <a:xfrm>
              <a:off x="-10328367" y="4693330"/>
              <a:ext cx="13599886" cy="146951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CDFE8AA3-1D7C-A7C6-179F-6ABD12CF42F6}"/>
                </a:ext>
              </a:extLst>
            </p:cNvPr>
            <p:cNvSpPr txBox="1"/>
            <p:nvPr/>
          </p:nvSpPr>
          <p:spPr>
            <a:xfrm>
              <a:off x="140652" y="4966424"/>
              <a:ext cx="3185160" cy="923330"/>
            </a:xfrm>
            <a:prstGeom prst="rect">
              <a:avLst/>
            </a:prstGeom>
            <a:noFill/>
          </p:spPr>
          <p:txBody>
            <a:bodyPr wrap="square" rtlCol="0">
              <a:spAutoFit/>
            </a:bodyPr>
            <a:lstStyle/>
            <a:p>
              <a:r>
                <a:rPr lang="en-GB" dirty="0">
                  <a:solidFill>
                    <a:srgbClr val="C46B23"/>
                  </a:solidFill>
                </a:rPr>
                <a:t>Community-building via Discord for direct player feedback.</a:t>
              </a:r>
            </a:p>
          </p:txBody>
        </p:sp>
      </p:grpSp>
      <p:grpSp>
        <p:nvGrpSpPr>
          <p:cNvPr id="31" name="Group 30">
            <a:extLst>
              <a:ext uri="{FF2B5EF4-FFF2-40B4-BE49-F238E27FC236}">
                <a16:creationId xmlns:a16="http://schemas.microsoft.com/office/drawing/2014/main" id="{FFBE57F2-830F-B73D-3CE4-5BAB5633CD60}"/>
              </a:ext>
            </a:extLst>
          </p:cNvPr>
          <p:cNvGrpSpPr/>
          <p:nvPr/>
        </p:nvGrpSpPr>
        <p:grpSpPr>
          <a:xfrm>
            <a:off x="5133975" y="-19926934"/>
            <a:ext cx="4198257" cy="1165835"/>
            <a:chOff x="3783693" y="-318134"/>
            <a:chExt cx="4198257" cy="1165835"/>
          </a:xfrm>
        </p:grpSpPr>
        <p:sp>
          <p:nvSpPr>
            <p:cNvPr id="32" name="Parallelogram 31">
              <a:extLst>
                <a:ext uri="{FF2B5EF4-FFF2-40B4-BE49-F238E27FC236}">
                  <a16:creationId xmlns:a16="http://schemas.microsoft.com/office/drawing/2014/main" id="{DA3022C6-EDF7-AC9A-9C05-07F85DC713F4}"/>
                </a:ext>
              </a:extLst>
            </p:cNvPr>
            <p:cNvSpPr/>
            <p:nvPr/>
          </p:nvSpPr>
          <p:spPr>
            <a:xfrm>
              <a:off x="3783693" y="-318134"/>
              <a:ext cx="4198257" cy="1165835"/>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32">
              <a:extLst>
                <a:ext uri="{FF2B5EF4-FFF2-40B4-BE49-F238E27FC236}">
                  <a16:creationId xmlns:a16="http://schemas.microsoft.com/office/drawing/2014/main" id="{BE73B6C5-635D-327F-301A-D18F7370FBE4}"/>
                </a:ext>
              </a:extLst>
            </p:cNvPr>
            <p:cNvSpPr txBox="1"/>
            <p:nvPr/>
          </p:nvSpPr>
          <p:spPr>
            <a:xfrm>
              <a:off x="3901442" y="222766"/>
              <a:ext cx="3749040" cy="461665"/>
            </a:xfrm>
            <a:prstGeom prst="rect">
              <a:avLst/>
            </a:prstGeom>
            <a:noFill/>
          </p:spPr>
          <p:txBody>
            <a:bodyPr wrap="square" rtlCol="0">
              <a:spAutoFit/>
            </a:bodyPr>
            <a:lstStyle/>
            <a:p>
              <a:pPr algn="ctr"/>
              <a:r>
                <a:rPr lang="en-GB" sz="2400" b="1" dirty="0">
                  <a:solidFill>
                    <a:srgbClr val="C46B23"/>
                  </a:solidFill>
                </a:rPr>
                <a:t>Marketing Strategy</a:t>
              </a:r>
            </a:p>
          </p:txBody>
        </p:sp>
      </p:grpSp>
      <p:grpSp>
        <p:nvGrpSpPr>
          <p:cNvPr id="34" name="Group 33">
            <a:extLst>
              <a:ext uri="{FF2B5EF4-FFF2-40B4-BE49-F238E27FC236}">
                <a16:creationId xmlns:a16="http://schemas.microsoft.com/office/drawing/2014/main" id="{3E49DCCA-F6C6-E96D-47D8-E0661E31F803}"/>
              </a:ext>
            </a:extLst>
          </p:cNvPr>
          <p:cNvGrpSpPr/>
          <p:nvPr/>
        </p:nvGrpSpPr>
        <p:grpSpPr>
          <a:xfrm>
            <a:off x="-699439" y="21603214"/>
            <a:ext cx="3976039" cy="4105830"/>
            <a:chOff x="3074683" y="2899429"/>
            <a:chExt cx="3976039" cy="4105830"/>
          </a:xfrm>
        </p:grpSpPr>
        <p:sp>
          <p:nvSpPr>
            <p:cNvPr id="35" name="Parallelogram 34">
              <a:extLst>
                <a:ext uri="{FF2B5EF4-FFF2-40B4-BE49-F238E27FC236}">
                  <a16:creationId xmlns:a16="http://schemas.microsoft.com/office/drawing/2014/main" id="{A7BD5EE4-E583-42D5-0503-BB1ADD1605C1}"/>
                </a:ext>
              </a:extLst>
            </p:cNvPr>
            <p:cNvSpPr/>
            <p:nvPr/>
          </p:nvSpPr>
          <p:spPr>
            <a:xfrm>
              <a:off x="3074683" y="3297133"/>
              <a:ext cx="3976039" cy="3708126"/>
            </a:xfrm>
            <a:prstGeom prst="parallelogram">
              <a:avLst/>
            </a:prstGeom>
            <a:blipFill dpi="0" rotWithShape="0">
              <a:blip r:embed="rId5"/>
              <a:srcRect/>
              <a:tile tx="0" ty="-63500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descr="A close up of a logo&#10;&#10;Description automatically generated">
              <a:extLst>
                <a:ext uri="{FF2B5EF4-FFF2-40B4-BE49-F238E27FC236}">
                  <a16:creationId xmlns:a16="http://schemas.microsoft.com/office/drawing/2014/main" id="{1BA5A37D-8FB2-55C0-5DDD-FDE2173B3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4952" y="2899429"/>
              <a:ext cx="2995770" cy="392919"/>
            </a:xfrm>
            <a:prstGeom prst="rect">
              <a:avLst/>
            </a:prstGeom>
          </p:spPr>
        </p:pic>
      </p:grpSp>
      <p:grpSp>
        <p:nvGrpSpPr>
          <p:cNvPr id="39" name="Group 38">
            <a:extLst>
              <a:ext uri="{FF2B5EF4-FFF2-40B4-BE49-F238E27FC236}">
                <a16:creationId xmlns:a16="http://schemas.microsoft.com/office/drawing/2014/main" id="{13477AA6-14BD-354B-6442-B627F3CD9241}"/>
              </a:ext>
            </a:extLst>
          </p:cNvPr>
          <p:cNvGrpSpPr/>
          <p:nvPr/>
        </p:nvGrpSpPr>
        <p:grpSpPr>
          <a:xfrm>
            <a:off x="-44643846" y="2062169"/>
            <a:ext cx="15201900" cy="1950253"/>
            <a:chOff x="-8639174" y="116672"/>
            <a:chExt cx="15201900" cy="1950253"/>
          </a:xfrm>
        </p:grpSpPr>
        <p:sp>
          <p:nvSpPr>
            <p:cNvPr id="40" name="Parallelogram 39">
              <a:extLst>
                <a:ext uri="{FF2B5EF4-FFF2-40B4-BE49-F238E27FC236}">
                  <a16:creationId xmlns:a16="http://schemas.microsoft.com/office/drawing/2014/main" id="{DFC61AC4-DB1E-0949-9F04-0AB3FC48D6B5}"/>
                </a:ext>
              </a:extLst>
            </p:cNvPr>
            <p:cNvSpPr/>
            <p:nvPr/>
          </p:nvSpPr>
          <p:spPr>
            <a:xfrm>
              <a:off x="-8639174" y="116672"/>
              <a:ext cx="15201900" cy="1950253"/>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C42F0C51-A1AE-323D-34CE-3595BEFD11B0}"/>
                </a:ext>
              </a:extLst>
            </p:cNvPr>
            <p:cNvSpPr txBox="1"/>
            <p:nvPr/>
          </p:nvSpPr>
          <p:spPr>
            <a:xfrm>
              <a:off x="228600" y="191482"/>
              <a:ext cx="6096000" cy="1754326"/>
            </a:xfrm>
            <a:prstGeom prst="rect">
              <a:avLst/>
            </a:prstGeom>
            <a:noFill/>
          </p:spPr>
          <p:txBody>
            <a:bodyPr wrap="square">
              <a:spAutoFit/>
            </a:bodyPr>
            <a:lstStyle/>
            <a:p>
              <a:r>
                <a:rPr lang="en-GB" dirty="0">
                  <a:solidFill>
                    <a:srgbClr val="C46B23"/>
                  </a:solidFill>
                </a:rPr>
                <a:t>We will primarily rely on players skipping timers, such as the time it takes to construct new buildings and towers, for our monetisation strategy.</a:t>
              </a:r>
              <a:br>
                <a:rPr lang="en-GB" dirty="0">
                  <a:solidFill>
                    <a:srgbClr val="C46B23"/>
                  </a:solidFill>
                </a:rPr>
              </a:br>
              <a:br>
                <a:rPr lang="en-GB" dirty="0">
                  <a:solidFill>
                    <a:srgbClr val="C46B23"/>
                  </a:solidFill>
                </a:rPr>
              </a:br>
              <a:r>
                <a:rPr lang="en-GB" dirty="0">
                  <a:solidFill>
                    <a:srgbClr val="C46B23"/>
                  </a:solidFill>
                </a:rPr>
                <a:t>Players will be able to use premium currency or watch ads</a:t>
              </a:r>
            </a:p>
            <a:p>
              <a:r>
                <a:rPr lang="en-GB" dirty="0">
                  <a:solidFill>
                    <a:srgbClr val="C46B23"/>
                  </a:solidFill>
                </a:rPr>
                <a:t>to reduce or skip these timers.</a:t>
              </a:r>
            </a:p>
          </p:txBody>
        </p:sp>
      </p:grpSp>
      <p:grpSp>
        <p:nvGrpSpPr>
          <p:cNvPr id="42" name="Group 41">
            <a:extLst>
              <a:ext uri="{FF2B5EF4-FFF2-40B4-BE49-F238E27FC236}">
                <a16:creationId xmlns:a16="http://schemas.microsoft.com/office/drawing/2014/main" id="{E9C6905C-98FB-EED1-0B54-8EB3F65C876C}"/>
              </a:ext>
            </a:extLst>
          </p:cNvPr>
          <p:cNvGrpSpPr/>
          <p:nvPr/>
        </p:nvGrpSpPr>
        <p:grpSpPr>
          <a:xfrm>
            <a:off x="-42999196" y="4843870"/>
            <a:ext cx="12763499" cy="2206316"/>
            <a:chOff x="-7146924" y="4129562"/>
            <a:chExt cx="12763499" cy="2206316"/>
          </a:xfrm>
        </p:grpSpPr>
        <p:sp>
          <p:nvSpPr>
            <p:cNvPr id="43" name="Parallelogram 42">
              <a:extLst>
                <a:ext uri="{FF2B5EF4-FFF2-40B4-BE49-F238E27FC236}">
                  <a16:creationId xmlns:a16="http://schemas.microsoft.com/office/drawing/2014/main" id="{25844392-AA71-6957-F60B-5B381CFA6206}"/>
                </a:ext>
              </a:extLst>
            </p:cNvPr>
            <p:cNvSpPr/>
            <p:nvPr/>
          </p:nvSpPr>
          <p:spPr>
            <a:xfrm>
              <a:off x="-7146924" y="4129562"/>
              <a:ext cx="12763499" cy="22063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38C09839-225B-9212-FF46-973FE8CDBF66}"/>
                </a:ext>
              </a:extLst>
            </p:cNvPr>
            <p:cNvSpPr txBox="1"/>
            <p:nvPr/>
          </p:nvSpPr>
          <p:spPr>
            <a:xfrm>
              <a:off x="772160" y="4280442"/>
              <a:ext cx="4396740" cy="1754326"/>
            </a:xfrm>
            <a:prstGeom prst="rect">
              <a:avLst/>
            </a:prstGeom>
            <a:noFill/>
          </p:spPr>
          <p:txBody>
            <a:bodyPr wrap="square">
              <a:spAutoFit/>
            </a:bodyPr>
            <a:lstStyle/>
            <a:p>
              <a:r>
                <a:rPr lang="en-GB" dirty="0">
                  <a:solidFill>
                    <a:srgbClr val="C46B23"/>
                  </a:solidFill>
                </a:rPr>
                <a:t>In-App Ads Growth: Revenue from in-game advertising alone is projected</a:t>
              </a:r>
            </a:p>
            <a:p>
              <a:r>
                <a:rPr lang="en-GB" dirty="0">
                  <a:solidFill>
                    <a:srgbClr val="C46B23"/>
                  </a:solidFill>
                </a:rPr>
                <a:t> to hit $56 billion by 2024, indicating the importance of</a:t>
              </a:r>
            </a:p>
            <a:p>
              <a:r>
                <a:rPr lang="en-GB" dirty="0">
                  <a:solidFill>
                    <a:srgbClr val="C46B23"/>
                  </a:solidFill>
                </a:rPr>
                <a:t> ad-based monetization models for free-to-play games. (</a:t>
              </a:r>
              <a:r>
                <a:rPr lang="en-GB" dirty="0" err="1">
                  <a:solidFill>
                    <a:srgbClr val="C46B23"/>
                  </a:solidFill>
                </a:rPr>
                <a:t>Mäkinen</a:t>
              </a:r>
              <a:r>
                <a:rPr lang="en-GB" dirty="0">
                  <a:solidFill>
                    <a:srgbClr val="C46B23"/>
                  </a:solidFill>
                </a:rPr>
                <a:t>, 2022)</a:t>
              </a:r>
            </a:p>
          </p:txBody>
        </p:sp>
      </p:grpSp>
      <p:grpSp>
        <p:nvGrpSpPr>
          <p:cNvPr id="45" name="Group 44">
            <a:extLst>
              <a:ext uri="{FF2B5EF4-FFF2-40B4-BE49-F238E27FC236}">
                <a16:creationId xmlns:a16="http://schemas.microsoft.com/office/drawing/2014/main" id="{76D28FA6-F785-16AA-E439-D322C20733F1}"/>
              </a:ext>
            </a:extLst>
          </p:cNvPr>
          <p:cNvGrpSpPr/>
          <p:nvPr/>
        </p:nvGrpSpPr>
        <p:grpSpPr>
          <a:xfrm>
            <a:off x="45830490" y="1941052"/>
            <a:ext cx="15201900" cy="1950253"/>
            <a:chOff x="6943725" y="2554270"/>
            <a:chExt cx="15201900" cy="1950253"/>
          </a:xfrm>
        </p:grpSpPr>
        <p:sp>
          <p:nvSpPr>
            <p:cNvPr id="46" name="Parallelogram 45">
              <a:extLst>
                <a:ext uri="{FF2B5EF4-FFF2-40B4-BE49-F238E27FC236}">
                  <a16:creationId xmlns:a16="http://schemas.microsoft.com/office/drawing/2014/main" id="{5546F408-9AFC-E072-C9CF-E79F9C7D77EB}"/>
                </a:ext>
              </a:extLst>
            </p:cNvPr>
            <p:cNvSpPr/>
            <p:nvPr/>
          </p:nvSpPr>
          <p:spPr>
            <a:xfrm>
              <a:off x="6943725" y="2554270"/>
              <a:ext cx="15201900" cy="1950253"/>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66C64CD2-EF9B-D0C1-37AE-B14C80C227BF}"/>
                </a:ext>
              </a:extLst>
            </p:cNvPr>
            <p:cNvSpPr txBox="1"/>
            <p:nvPr/>
          </p:nvSpPr>
          <p:spPr>
            <a:xfrm>
              <a:off x="7543800" y="2929233"/>
              <a:ext cx="4648200" cy="1200329"/>
            </a:xfrm>
            <a:prstGeom prst="rect">
              <a:avLst/>
            </a:prstGeom>
            <a:noFill/>
          </p:spPr>
          <p:txBody>
            <a:bodyPr wrap="square" rtlCol="0">
              <a:spAutoFit/>
            </a:bodyPr>
            <a:lstStyle/>
            <a:p>
              <a:r>
                <a:rPr lang="en-GB" dirty="0">
                  <a:solidFill>
                    <a:srgbClr val="C46B23"/>
                  </a:solidFill>
                </a:rPr>
                <a:t>"Idle mechanics generate sustained player retention even during inactive gameplay, ensuring consistent ad revenue streams." (</a:t>
              </a:r>
              <a:r>
                <a:rPr lang="en-GB" dirty="0" err="1">
                  <a:solidFill>
                    <a:srgbClr val="C46B23"/>
                  </a:solidFill>
                </a:rPr>
                <a:t>Sorvari</a:t>
              </a:r>
              <a:r>
                <a:rPr lang="en-GB" dirty="0">
                  <a:solidFill>
                    <a:srgbClr val="C46B23"/>
                  </a:solidFill>
                </a:rPr>
                <a:t>, 2018)</a:t>
              </a:r>
            </a:p>
          </p:txBody>
        </p:sp>
      </p:grpSp>
      <p:pic>
        <p:nvPicPr>
          <p:cNvPr id="48" name="Picture 47" descr="A blue and red machine with red tubes&#10;&#10;Description automatically generated">
            <a:extLst>
              <a:ext uri="{FF2B5EF4-FFF2-40B4-BE49-F238E27FC236}">
                <a16:creationId xmlns:a16="http://schemas.microsoft.com/office/drawing/2014/main" id="{50C6E681-012D-5AA2-569B-5E9C7464E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44752" y="4152979"/>
            <a:ext cx="3634013" cy="2044133"/>
          </a:xfrm>
          <a:prstGeom prst="rect">
            <a:avLst/>
          </a:prstGeom>
        </p:spPr>
      </p:pic>
      <p:pic>
        <p:nvPicPr>
          <p:cNvPr id="49" name="Picture 48" descr="A blue object with orange lights and a yellow light&#10;&#10;Description automatically generated">
            <a:extLst>
              <a:ext uri="{FF2B5EF4-FFF2-40B4-BE49-F238E27FC236}">
                <a16:creationId xmlns:a16="http://schemas.microsoft.com/office/drawing/2014/main" id="{561B4905-6AA0-3A76-9ED7-C8E78CF1DE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16366" y="-287798"/>
            <a:ext cx="3962399" cy="2228850"/>
          </a:xfrm>
          <a:prstGeom prst="rect">
            <a:avLst/>
          </a:prstGeom>
        </p:spPr>
      </p:pic>
    </p:spTree>
    <p:extLst>
      <p:ext uri="{BB962C8B-B14F-4D97-AF65-F5344CB8AC3E}">
        <p14:creationId xmlns:p14="http://schemas.microsoft.com/office/powerpoint/2010/main" val="35475035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56885-79BF-A5E4-7FB7-58BD5A912D2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BC43E7A-ACB8-0EA9-54BD-F45C7B475601}"/>
              </a:ext>
            </a:extLst>
          </p:cNvPr>
          <p:cNvGrpSpPr/>
          <p:nvPr/>
        </p:nvGrpSpPr>
        <p:grpSpPr>
          <a:xfrm>
            <a:off x="-8791574" y="1347861"/>
            <a:ext cx="15201900" cy="1950253"/>
            <a:chOff x="-8639174" y="116672"/>
            <a:chExt cx="15201900" cy="1950253"/>
          </a:xfrm>
        </p:grpSpPr>
        <p:sp>
          <p:nvSpPr>
            <p:cNvPr id="13" name="Parallelogram 12">
              <a:extLst>
                <a:ext uri="{FF2B5EF4-FFF2-40B4-BE49-F238E27FC236}">
                  <a16:creationId xmlns:a16="http://schemas.microsoft.com/office/drawing/2014/main" id="{8B69F4A8-2F93-2A66-3D17-A0C4680FA650}"/>
                </a:ext>
              </a:extLst>
            </p:cNvPr>
            <p:cNvSpPr/>
            <p:nvPr/>
          </p:nvSpPr>
          <p:spPr>
            <a:xfrm>
              <a:off x="-8639174" y="116672"/>
              <a:ext cx="15201900" cy="1950253"/>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2D7092C-BBD8-C7B5-CF95-C90756F6E330}"/>
                </a:ext>
              </a:extLst>
            </p:cNvPr>
            <p:cNvSpPr txBox="1"/>
            <p:nvPr/>
          </p:nvSpPr>
          <p:spPr>
            <a:xfrm>
              <a:off x="228600" y="191482"/>
              <a:ext cx="6096000" cy="1754326"/>
            </a:xfrm>
            <a:prstGeom prst="rect">
              <a:avLst/>
            </a:prstGeom>
            <a:noFill/>
          </p:spPr>
          <p:txBody>
            <a:bodyPr wrap="square">
              <a:spAutoFit/>
            </a:bodyPr>
            <a:lstStyle/>
            <a:p>
              <a:r>
                <a:rPr lang="en-GB" dirty="0">
                  <a:solidFill>
                    <a:srgbClr val="C46B23"/>
                  </a:solidFill>
                </a:rPr>
                <a:t>We will primarily rely on players skipping timers, such as the time it takes to construct new buildings and towers, for our monetisation strategy.</a:t>
              </a:r>
              <a:br>
                <a:rPr lang="en-GB" dirty="0">
                  <a:solidFill>
                    <a:srgbClr val="C46B23"/>
                  </a:solidFill>
                </a:rPr>
              </a:br>
              <a:br>
                <a:rPr lang="en-GB" dirty="0">
                  <a:solidFill>
                    <a:srgbClr val="C46B23"/>
                  </a:solidFill>
                </a:rPr>
              </a:br>
              <a:r>
                <a:rPr lang="en-GB" dirty="0">
                  <a:solidFill>
                    <a:srgbClr val="C46B23"/>
                  </a:solidFill>
                </a:rPr>
                <a:t>Players will be able to use premium currency or watch ads</a:t>
              </a:r>
            </a:p>
            <a:p>
              <a:r>
                <a:rPr lang="en-GB" dirty="0">
                  <a:solidFill>
                    <a:srgbClr val="C46B23"/>
                  </a:solidFill>
                </a:rPr>
                <a:t>to reduce or skip these timers.</a:t>
              </a:r>
            </a:p>
          </p:txBody>
        </p:sp>
      </p:grpSp>
      <p:grpSp>
        <p:nvGrpSpPr>
          <p:cNvPr id="9" name="Group 8">
            <a:extLst>
              <a:ext uri="{FF2B5EF4-FFF2-40B4-BE49-F238E27FC236}">
                <a16:creationId xmlns:a16="http://schemas.microsoft.com/office/drawing/2014/main" id="{884924A2-C8BC-F96F-F184-AE64702F8CF1}"/>
              </a:ext>
            </a:extLst>
          </p:cNvPr>
          <p:cNvGrpSpPr/>
          <p:nvPr/>
        </p:nvGrpSpPr>
        <p:grpSpPr>
          <a:xfrm>
            <a:off x="-7146924" y="4129562"/>
            <a:ext cx="12763499" cy="2206316"/>
            <a:chOff x="-7146924" y="4129562"/>
            <a:chExt cx="12763499" cy="2206316"/>
          </a:xfrm>
        </p:grpSpPr>
        <p:sp>
          <p:nvSpPr>
            <p:cNvPr id="14" name="Parallelogram 13">
              <a:extLst>
                <a:ext uri="{FF2B5EF4-FFF2-40B4-BE49-F238E27FC236}">
                  <a16:creationId xmlns:a16="http://schemas.microsoft.com/office/drawing/2014/main" id="{8A9C388E-7095-C04E-2A99-64A716560367}"/>
                </a:ext>
              </a:extLst>
            </p:cNvPr>
            <p:cNvSpPr/>
            <p:nvPr/>
          </p:nvSpPr>
          <p:spPr>
            <a:xfrm>
              <a:off x="-7146924" y="4129562"/>
              <a:ext cx="12763499" cy="22063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C9D72F6-31FF-23AF-C099-244B634A32B6}"/>
                </a:ext>
              </a:extLst>
            </p:cNvPr>
            <p:cNvSpPr txBox="1"/>
            <p:nvPr/>
          </p:nvSpPr>
          <p:spPr>
            <a:xfrm>
              <a:off x="772160" y="4280442"/>
              <a:ext cx="4396740" cy="1754326"/>
            </a:xfrm>
            <a:prstGeom prst="rect">
              <a:avLst/>
            </a:prstGeom>
            <a:noFill/>
          </p:spPr>
          <p:txBody>
            <a:bodyPr wrap="square">
              <a:spAutoFit/>
            </a:bodyPr>
            <a:lstStyle/>
            <a:p>
              <a:r>
                <a:rPr lang="en-GB" dirty="0">
                  <a:solidFill>
                    <a:srgbClr val="C46B23"/>
                  </a:solidFill>
                </a:rPr>
                <a:t>In-App Ads Growth: Revenue from in-game advertising alone is projected</a:t>
              </a:r>
            </a:p>
            <a:p>
              <a:r>
                <a:rPr lang="en-GB" dirty="0">
                  <a:solidFill>
                    <a:srgbClr val="C46B23"/>
                  </a:solidFill>
                </a:rPr>
                <a:t> to hit $56 billion by 2024, indicating the importance of</a:t>
              </a:r>
            </a:p>
            <a:p>
              <a:r>
                <a:rPr lang="en-GB" dirty="0">
                  <a:solidFill>
                    <a:srgbClr val="C46B23"/>
                  </a:solidFill>
                </a:rPr>
                <a:t> ad-based monetization models for free-to-play games. (</a:t>
              </a:r>
              <a:r>
                <a:rPr lang="en-GB" dirty="0" err="1">
                  <a:solidFill>
                    <a:srgbClr val="C46B23"/>
                  </a:solidFill>
                </a:rPr>
                <a:t>Mäkinen</a:t>
              </a:r>
              <a:r>
                <a:rPr lang="en-GB" dirty="0">
                  <a:solidFill>
                    <a:srgbClr val="C46B23"/>
                  </a:solidFill>
                </a:rPr>
                <a:t>, 2022)</a:t>
              </a:r>
            </a:p>
          </p:txBody>
        </p:sp>
      </p:grpSp>
      <p:grpSp>
        <p:nvGrpSpPr>
          <p:cNvPr id="8" name="Group 7">
            <a:extLst>
              <a:ext uri="{FF2B5EF4-FFF2-40B4-BE49-F238E27FC236}">
                <a16:creationId xmlns:a16="http://schemas.microsoft.com/office/drawing/2014/main" id="{46A86997-5358-43FC-7744-297B48E978E1}"/>
              </a:ext>
            </a:extLst>
          </p:cNvPr>
          <p:cNvGrpSpPr/>
          <p:nvPr/>
        </p:nvGrpSpPr>
        <p:grpSpPr>
          <a:xfrm>
            <a:off x="6943725" y="2554270"/>
            <a:ext cx="15201900" cy="1950253"/>
            <a:chOff x="6943725" y="2554270"/>
            <a:chExt cx="15201900" cy="1950253"/>
          </a:xfrm>
        </p:grpSpPr>
        <p:sp>
          <p:nvSpPr>
            <p:cNvPr id="6" name="Parallelogram 5">
              <a:extLst>
                <a:ext uri="{FF2B5EF4-FFF2-40B4-BE49-F238E27FC236}">
                  <a16:creationId xmlns:a16="http://schemas.microsoft.com/office/drawing/2014/main" id="{ED528A29-91FF-F6E7-8133-A8F3D23E4A47}"/>
                </a:ext>
              </a:extLst>
            </p:cNvPr>
            <p:cNvSpPr/>
            <p:nvPr/>
          </p:nvSpPr>
          <p:spPr>
            <a:xfrm>
              <a:off x="6943725" y="2554270"/>
              <a:ext cx="15201900" cy="1950253"/>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45F080-FAF0-C51A-4F10-ABF21C0E9458}"/>
                </a:ext>
              </a:extLst>
            </p:cNvPr>
            <p:cNvSpPr txBox="1"/>
            <p:nvPr/>
          </p:nvSpPr>
          <p:spPr>
            <a:xfrm>
              <a:off x="7543800" y="2929233"/>
              <a:ext cx="4648200" cy="1200329"/>
            </a:xfrm>
            <a:prstGeom prst="rect">
              <a:avLst/>
            </a:prstGeom>
            <a:noFill/>
          </p:spPr>
          <p:txBody>
            <a:bodyPr wrap="square" rtlCol="0">
              <a:spAutoFit/>
            </a:bodyPr>
            <a:lstStyle/>
            <a:p>
              <a:r>
                <a:rPr lang="en-GB" dirty="0">
                  <a:solidFill>
                    <a:srgbClr val="C46B23"/>
                  </a:solidFill>
                </a:rPr>
                <a:t>"Idle mechanics generate sustained player retention even during inactive gameplay, ensuring consistent ad revenue streams." (</a:t>
              </a:r>
              <a:r>
                <a:rPr lang="en-GB" dirty="0" err="1">
                  <a:solidFill>
                    <a:srgbClr val="C46B23"/>
                  </a:solidFill>
                </a:rPr>
                <a:t>Sorvari</a:t>
              </a:r>
              <a:r>
                <a:rPr lang="en-GB" dirty="0">
                  <a:solidFill>
                    <a:srgbClr val="C46B23"/>
                  </a:solidFill>
                </a:rPr>
                <a:t>, 2018)</a:t>
              </a:r>
            </a:p>
          </p:txBody>
        </p:sp>
      </p:grpSp>
      <p:pic>
        <p:nvPicPr>
          <p:cNvPr id="15" name="Picture 14" descr="A blue and red machine with red tubes&#10;&#10;Description automatically generated">
            <a:extLst>
              <a:ext uri="{FF2B5EF4-FFF2-40B4-BE49-F238E27FC236}">
                <a16:creationId xmlns:a16="http://schemas.microsoft.com/office/drawing/2014/main" id="{B48A2118-56B0-3F59-692A-8D1C40C25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987" y="4766197"/>
            <a:ext cx="3634013" cy="2044133"/>
          </a:xfrm>
          <a:prstGeom prst="rect">
            <a:avLst/>
          </a:prstGeom>
        </p:spPr>
      </p:pic>
      <p:pic>
        <p:nvPicPr>
          <p:cNvPr id="18" name="Picture 17" descr="A blue object with orange lights and a yellow light&#10;&#10;Description automatically generated">
            <a:extLst>
              <a:ext uri="{FF2B5EF4-FFF2-40B4-BE49-F238E27FC236}">
                <a16:creationId xmlns:a16="http://schemas.microsoft.com/office/drawing/2014/main" id="{FC7345BB-DF74-180F-260C-34E387939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1" y="325420"/>
            <a:ext cx="3962399" cy="2228850"/>
          </a:xfrm>
          <a:prstGeom prst="rect">
            <a:avLst/>
          </a:prstGeom>
        </p:spPr>
      </p:pic>
      <p:grpSp>
        <p:nvGrpSpPr>
          <p:cNvPr id="19" name="Group 18">
            <a:extLst>
              <a:ext uri="{FF2B5EF4-FFF2-40B4-BE49-F238E27FC236}">
                <a16:creationId xmlns:a16="http://schemas.microsoft.com/office/drawing/2014/main" id="{4AE848F4-166C-717F-A02A-C686047419ED}"/>
              </a:ext>
            </a:extLst>
          </p:cNvPr>
          <p:cNvGrpSpPr/>
          <p:nvPr/>
        </p:nvGrpSpPr>
        <p:grpSpPr>
          <a:xfrm>
            <a:off x="-52063649" y="287637"/>
            <a:ext cx="15201900" cy="2627821"/>
            <a:chOff x="-8782049" y="107147"/>
            <a:chExt cx="15201900" cy="2627821"/>
          </a:xfrm>
        </p:grpSpPr>
        <p:sp>
          <p:nvSpPr>
            <p:cNvPr id="20" name="Parallelogram 19">
              <a:extLst>
                <a:ext uri="{FF2B5EF4-FFF2-40B4-BE49-F238E27FC236}">
                  <a16:creationId xmlns:a16="http://schemas.microsoft.com/office/drawing/2014/main" id="{25484525-9D55-6D1E-3C04-F072A6FFF9A5}"/>
                </a:ext>
              </a:extLst>
            </p:cNvPr>
            <p:cNvSpPr/>
            <p:nvPr/>
          </p:nvSpPr>
          <p:spPr>
            <a:xfrm>
              <a:off x="-8782049" y="107147"/>
              <a:ext cx="15201900" cy="262782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36AD218D-DCE4-1692-FE02-BF781ABC4421}"/>
                </a:ext>
              </a:extLst>
            </p:cNvPr>
            <p:cNvSpPr txBox="1"/>
            <p:nvPr/>
          </p:nvSpPr>
          <p:spPr>
            <a:xfrm>
              <a:off x="228600" y="191482"/>
              <a:ext cx="6096000" cy="2308324"/>
            </a:xfrm>
            <a:prstGeom prst="rect">
              <a:avLst/>
            </a:prstGeom>
            <a:noFill/>
          </p:spPr>
          <p:txBody>
            <a:bodyPr wrap="square">
              <a:spAutoFit/>
            </a:bodyPr>
            <a:lstStyle/>
            <a:p>
              <a:r>
                <a:rPr lang="en-GB" dirty="0">
                  <a:solidFill>
                    <a:srgbClr val="C46B23"/>
                  </a:solidFill>
                </a:rPr>
                <a:t>Our projected development costs are £1,500,000 including art, programming, and marketing.</a:t>
              </a:r>
            </a:p>
            <a:p>
              <a:endParaRPr lang="en-GB" dirty="0">
                <a:solidFill>
                  <a:srgbClr val="C46B23"/>
                </a:solidFill>
              </a:endParaRPr>
            </a:p>
            <a:p>
              <a:pPr>
                <a:buFont typeface="Arial" panose="020B0604020202020204" pitchFamily="34" charset="0"/>
                <a:buChar char="•"/>
              </a:pPr>
              <a:r>
                <a:rPr lang="en-GB" dirty="0">
                  <a:solidFill>
                    <a:srgbClr val="C46B23"/>
                  </a:solidFill>
                </a:rPr>
                <a:t>Revenue streams: In-app purchases, ad views, and optional subscriptions.</a:t>
              </a:r>
            </a:p>
            <a:p>
              <a:pPr>
                <a:buFont typeface="Arial" panose="020B0604020202020204" pitchFamily="34" charset="0"/>
                <a:buChar char="•"/>
              </a:pPr>
              <a:endParaRPr lang="en-GB" dirty="0">
                <a:solidFill>
                  <a:srgbClr val="C46B23"/>
                </a:solidFill>
              </a:endParaRPr>
            </a:p>
            <a:p>
              <a:pPr>
                <a:buFont typeface="Arial" panose="020B0604020202020204" pitchFamily="34" charset="0"/>
                <a:buChar char="•"/>
              </a:pPr>
              <a:r>
                <a:rPr lang="en-GB" dirty="0">
                  <a:solidFill>
                    <a:srgbClr val="C46B23"/>
                  </a:solidFill>
                </a:rPr>
                <a:t>Monetization aligns with the industry standard while keeping the game fair and enjoyable for all players.</a:t>
              </a:r>
            </a:p>
          </p:txBody>
        </p:sp>
      </p:grpSp>
      <p:grpSp>
        <p:nvGrpSpPr>
          <p:cNvPr id="22" name="Group 21">
            <a:extLst>
              <a:ext uri="{FF2B5EF4-FFF2-40B4-BE49-F238E27FC236}">
                <a16:creationId xmlns:a16="http://schemas.microsoft.com/office/drawing/2014/main" id="{4F6465EA-4947-001E-A48B-250D5C13F121}"/>
              </a:ext>
            </a:extLst>
          </p:cNvPr>
          <p:cNvGrpSpPr/>
          <p:nvPr/>
        </p:nvGrpSpPr>
        <p:grpSpPr>
          <a:xfrm>
            <a:off x="-50911124" y="4640692"/>
            <a:ext cx="12763499" cy="2206316"/>
            <a:chOff x="-7629524" y="4460202"/>
            <a:chExt cx="12763499" cy="2206316"/>
          </a:xfrm>
        </p:grpSpPr>
        <p:sp>
          <p:nvSpPr>
            <p:cNvPr id="23" name="Parallelogram 22">
              <a:extLst>
                <a:ext uri="{FF2B5EF4-FFF2-40B4-BE49-F238E27FC236}">
                  <a16:creationId xmlns:a16="http://schemas.microsoft.com/office/drawing/2014/main" id="{8BF959F0-DC13-5E99-1130-1F11D021BC11}"/>
                </a:ext>
              </a:extLst>
            </p:cNvPr>
            <p:cNvSpPr/>
            <p:nvPr/>
          </p:nvSpPr>
          <p:spPr>
            <a:xfrm>
              <a:off x="-7629524" y="4460202"/>
              <a:ext cx="12763499" cy="22063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922DA2C5-3404-C12A-7337-192A9ABC7786}"/>
                </a:ext>
              </a:extLst>
            </p:cNvPr>
            <p:cNvSpPr txBox="1"/>
            <p:nvPr/>
          </p:nvSpPr>
          <p:spPr>
            <a:xfrm>
              <a:off x="289560" y="4611082"/>
              <a:ext cx="4396740" cy="1754326"/>
            </a:xfrm>
            <a:prstGeom prst="rect">
              <a:avLst/>
            </a:prstGeom>
            <a:noFill/>
          </p:spPr>
          <p:txBody>
            <a:bodyPr wrap="square">
              <a:spAutoFit/>
            </a:bodyPr>
            <a:lstStyle/>
            <a:p>
              <a:r>
                <a:rPr lang="en-GB" dirty="0">
                  <a:solidFill>
                    <a:srgbClr val="C46B23"/>
                  </a:solidFill>
                </a:rPr>
                <a:t>We have secured £400,000 in funding from our Kickstarter, and are providing an additional £100,000 of our own funds.</a:t>
              </a:r>
            </a:p>
            <a:p>
              <a:endParaRPr lang="en-GB" dirty="0">
                <a:solidFill>
                  <a:srgbClr val="C46B23"/>
                </a:solidFill>
              </a:endParaRPr>
            </a:p>
            <a:p>
              <a:r>
                <a:rPr lang="en-GB" dirty="0">
                  <a:solidFill>
                    <a:srgbClr val="C46B23"/>
                  </a:solidFill>
                </a:rPr>
                <a:t>This means we require another £1,000,000 to fund the development up until release.</a:t>
              </a:r>
            </a:p>
          </p:txBody>
        </p:sp>
      </p:grpSp>
      <p:pic>
        <p:nvPicPr>
          <p:cNvPr id="25" name="Picture 24" descr="A pie chart with different colored circles&#10;&#10;Description automatically generated">
            <a:extLst>
              <a:ext uri="{FF2B5EF4-FFF2-40B4-BE49-F238E27FC236}">
                <a16:creationId xmlns:a16="http://schemas.microsoft.com/office/drawing/2014/main" id="{F881F6C0-B866-3ABE-286B-4958DFEDA2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28642" y="437534"/>
            <a:ext cx="8631608" cy="7589976"/>
          </a:xfrm>
          <a:prstGeom prst="rect">
            <a:avLst/>
          </a:prstGeom>
        </p:spPr>
      </p:pic>
      <p:pic>
        <p:nvPicPr>
          <p:cNvPr id="26" name="Picture 25" descr="A close up of a logo&#10;&#10;Description automatically generated">
            <a:extLst>
              <a:ext uri="{FF2B5EF4-FFF2-40B4-BE49-F238E27FC236}">
                <a16:creationId xmlns:a16="http://schemas.microsoft.com/office/drawing/2014/main" id="{9F42721F-3B36-CDC2-E065-C51D79860B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82281" y="437534"/>
            <a:ext cx="5483860" cy="719252"/>
          </a:xfrm>
          <a:prstGeom prst="rect">
            <a:avLst/>
          </a:prstGeom>
        </p:spPr>
      </p:pic>
      <p:grpSp>
        <p:nvGrpSpPr>
          <p:cNvPr id="27" name="Group 26">
            <a:extLst>
              <a:ext uri="{FF2B5EF4-FFF2-40B4-BE49-F238E27FC236}">
                <a16:creationId xmlns:a16="http://schemas.microsoft.com/office/drawing/2014/main" id="{BFA77A8C-8144-2FA9-508C-000DBB4BC179}"/>
              </a:ext>
            </a:extLst>
          </p:cNvPr>
          <p:cNvGrpSpPr/>
          <p:nvPr/>
        </p:nvGrpSpPr>
        <p:grpSpPr>
          <a:xfrm>
            <a:off x="-51723373" y="-933253"/>
            <a:ext cx="12686168" cy="1370787"/>
            <a:chOff x="-9542918" y="149782"/>
            <a:chExt cx="12686168" cy="1370787"/>
          </a:xfrm>
        </p:grpSpPr>
        <p:sp>
          <p:nvSpPr>
            <p:cNvPr id="28" name="Parallelogram 27">
              <a:extLst>
                <a:ext uri="{FF2B5EF4-FFF2-40B4-BE49-F238E27FC236}">
                  <a16:creationId xmlns:a16="http://schemas.microsoft.com/office/drawing/2014/main" id="{E35C89E8-8D52-64B0-04A8-C5D12F00A021}"/>
                </a:ext>
              </a:extLst>
            </p:cNvPr>
            <p:cNvSpPr/>
            <p:nvPr/>
          </p:nvSpPr>
          <p:spPr>
            <a:xfrm>
              <a:off x="-9542918" y="149782"/>
              <a:ext cx="12686168" cy="1370787"/>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EA01F20C-9663-1E47-6EC8-F9BB93FDACBD}"/>
                </a:ext>
              </a:extLst>
            </p:cNvPr>
            <p:cNvSpPr txBox="1"/>
            <p:nvPr/>
          </p:nvSpPr>
          <p:spPr>
            <a:xfrm>
              <a:off x="449580" y="332869"/>
              <a:ext cx="2693670" cy="954107"/>
            </a:xfrm>
            <a:prstGeom prst="rect">
              <a:avLst/>
            </a:prstGeom>
            <a:noFill/>
          </p:spPr>
          <p:txBody>
            <a:bodyPr wrap="square">
              <a:spAutoFit/>
            </a:bodyPr>
            <a:lstStyle/>
            <a:p>
              <a:r>
                <a:rPr lang="en-GB" sz="2800" b="1" dirty="0">
                  <a:solidFill>
                    <a:srgbClr val="C46B23"/>
                  </a:solidFill>
                </a:rPr>
                <a:t>Maximising Engagement</a:t>
              </a:r>
            </a:p>
          </p:txBody>
        </p:sp>
      </p:grpSp>
      <p:grpSp>
        <p:nvGrpSpPr>
          <p:cNvPr id="30" name="Group 29">
            <a:extLst>
              <a:ext uri="{FF2B5EF4-FFF2-40B4-BE49-F238E27FC236}">
                <a16:creationId xmlns:a16="http://schemas.microsoft.com/office/drawing/2014/main" id="{1728C571-66C1-EE94-E275-CBBB58DABE51}"/>
              </a:ext>
            </a:extLst>
          </p:cNvPr>
          <p:cNvGrpSpPr/>
          <p:nvPr/>
        </p:nvGrpSpPr>
        <p:grpSpPr>
          <a:xfrm>
            <a:off x="-52280172" y="569259"/>
            <a:ext cx="16442801" cy="1776705"/>
            <a:chOff x="-10099717" y="1652294"/>
            <a:chExt cx="16442801" cy="1776705"/>
          </a:xfrm>
        </p:grpSpPr>
        <p:sp>
          <p:nvSpPr>
            <p:cNvPr id="31" name="Parallelogram 30">
              <a:extLst>
                <a:ext uri="{FF2B5EF4-FFF2-40B4-BE49-F238E27FC236}">
                  <a16:creationId xmlns:a16="http://schemas.microsoft.com/office/drawing/2014/main" id="{ACBFB8DA-5418-7AED-CD13-80F11A9F0EBF}"/>
                </a:ext>
              </a:extLst>
            </p:cNvPr>
            <p:cNvSpPr/>
            <p:nvPr/>
          </p:nvSpPr>
          <p:spPr>
            <a:xfrm>
              <a:off x="-10099717" y="1652294"/>
              <a:ext cx="16442801" cy="1776705"/>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EA64D596-C869-90B2-9D17-4390AEFB4988}"/>
                </a:ext>
              </a:extLst>
            </p:cNvPr>
            <p:cNvSpPr txBox="1"/>
            <p:nvPr/>
          </p:nvSpPr>
          <p:spPr>
            <a:xfrm>
              <a:off x="449580" y="1674673"/>
              <a:ext cx="5476874" cy="1754326"/>
            </a:xfrm>
            <a:prstGeom prst="rect">
              <a:avLst/>
            </a:prstGeom>
            <a:noFill/>
          </p:spPr>
          <p:txBody>
            <a:bodyPr wrap="square">
              <a:spAutoFit/>
            </a:bodyPr>
            <a:lstStyle/>
            <a:p>
              <a:r>
                <a:rPr lang="en-GB" dirty="0">
                  <a:solidFill>
                    <a:srgbClr val="C46B23"/>
                  </a:solidFill>
                </a:rPr>
                <a:t>The game will feature some asynchronous multiplayer elements to increase player retention</a:t>
              </a:r>
            </a:p>
            <a:p>
              <a:endParaRPr lang="en-GB" dirty="0">
                <a:solidFill>
                  <a:srgbClr val="C46B23"/>
                </a:solidFill>
              </a:endParaRPr>
            </a:p>
            <a:p>
              <a:r>
                <a:rPr lang="en-GB" dirty="0">
                  <a:solidFill>
                    <a:srgbClr val="C46B23"/>
                  </a:solidFill>
                </a:rPr>
                <a:t>These include leaderboards for each enemy wave, and clans made of players, with a special clan defence mode.</a:t>
              </a:r>
            </a:p>
          </p:txBody>
        </p:sp>
      </p:grpSp>
      <p:pic>
        <p:nvPicPr>
          <p:cNvPr id="33" name="Picture 32" descr="A blue and orange object with a yellow arrow&#10;&#10;Description automatically generated">
            <a:extLst>
              <a:ext uri="{FF2B5EF4-FFF2-40B4-BE49-F238E27FC236}">
                <a16:creationId xmlns:a16="http://schemas.microsoft.com/office/drawing/2014/main" id="{AF102B05-7346-34EE-1F52-232F5193B8FC}"/>
              </a:ext>
            </a:extLst>
          </p:cNvPr>
          <p:cNvPicPr>
            <a:picLocks noChangeAspect="1"/>
          </p:cNvPicPr>
          <p:nvPr/>
        </p:nvPicPr>
        <p:blipFill>
          <a:blip r:embed="rId7">
            <a:extLst>
              <a:ext uri="{28A0092B-C50C-407E-A947-70E740481C1C}">
                <a14:useLocalDpi xmlns:a14="http://schemas.microsoft.com/office/drawing/2010/main" val="0"/>
              </a:ext>
            </a:extLst>
          </a:blip>
          <a:srcRect r="4449"/>
          <a:stretch/>
        </p:blipFill>
        <p:spPr>
          <a:xfrm rot="21161017">
            <a:off x="-42762680" y="2920003"/>
            <a:ext cx="7218201" cy="4249293"/>
          </a:xfrm>
          <a:prstGeom prst="rect">
            <a:avLst/>
          </a:prstGeom>
        </p:spPr>
      </p:pic>
      <p:grpSp>
        <p:nvGrpSpPr>
          <p:cNvPr id="34" name="Group 33">
            <a:extLst>
              <a:ext uri="{FF2B5EF4-FFF2-40B4-BE49-F238E27FC236}">
                <a16:creationId xmlns:a16="http://schemas.microsoft.com/office/drawing/2014/main" id="{B41781A3-0164-94DA-9389-9C042659A854}"/>
              </a:ext>
            </a:extLst>
          </p:cNvPr>
          <p:cNvGrpSpPr/>
          <p:nvPr/>
        </p:nvGrpSpPr>
        <p:grpSpPr>
          <a:xfrm>
            <a:off x="38833163" y="949151"/>
            <a:ext cx="10850384" cy="4455691"/>
            <a:chOff x="6627756" y="1228692"/>
            <a:chExt cx="10850384" cy="4455691"/>
          </a:xfrm>
        </p:grpSpPr>
        <p:grpSp>
          <p:nvGrpSpPr>
            <p:cNvPr id="35" name="Group 34">
              <a:extLst>
                <a:ext uri="{FF2B5EF4-FFF2-40B4-BE49-F238E27FC236}">
                  <a16:creationId xmlns:a16="http://schemas.microsoft.com/office/drawing/2014/main" id="{C13F01F8-DC62-BA85-0566-8FBE9D249F30}"/>
                </a:ext>
              </a:extLst>
            </p:cNvPr>
            <p:cNvGrpSpPr/>
            <p:nvPr/>
          </p:nvGrpSpPr>
          <p:grpSpPr>
            <a:xfrm>
              <a:off x="6627756" y="1228692"/>
              <a:ext cx="10850384" cy="4455691"/>
              <a:chOff x="6627756" y="1228692"/>
              <a:chExt cx="10850384" cy="4455691"/>
            </a:xfrm>
          </p:grpSpPr>
          <p:sp>
            <p:nvSpPr>
              <p:cNvPr id="37" name="Parallelogram 36">
                <a:extLst>
                  <a:ext uri="{FF2B5EF4-FFF2-40B4-BE49-F238E27FC236}">
                    <a16:creationId xmlns:a16="http://schemas.microsoft.com/office/drawing/2014/main" id="{ABE52059-957C-41C6-0108-4D36A488611D}"/>
                  </a:ext>
                </a:extLst>
              </p:cNvPr>
              <p:cNvSpPr/>
              <p:nvPr/>
            </p:nvSpPr>
            <p:spPr>
              <a:xfrm>
                <a:off x="6715711" y="4534601"/>
                <a:ext cx="10640840" cy="1149782"/>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Parallelogram 37">
                <a:extLst>
                  <a:ext uri="{FF2B5EF4-FFF2-40B4-BE49-F238E27FC236}">
                    <a16:creationId xmlns:a16="http://schemas.microsoft.com/office/drawing/2014/main" id="{26DAB566-0015-13C7-AE1E-F763D5175FA1}"/>
                  </a:ext>
                </a:extLst>
              </p:cNvPr>
              <p:cNvSpPr/>
              <p:nvPr/>
            </p:nvSpPr>
            <p:spPr>
              <a:xfrm>
                <a:off x="6627756" y="3253094"/>
                <a:ext cx="10850384" cy="1172424"/>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Parallelogram 38">
                <a:extLst>
                  <a:ext uri="{FF2B5EF4-FFF2-40B4-BE49-F238E27FC236}">
                    <a16:creationId xmlns:a16="http://schemas.microsoft.com/office/drawing/2014/main" id="{9D03CD90-2924-32BB-8300-08D8D195A905}"/>
                  </a:ext>
                </a:extLst>
              </p:cNvPr>
              <p:cNvSpPr/>
              <p:nvPr/>
            </p:nvSpPr>
            <p:spPr>
              <a:xfrm>
                <a:off x="6677722" y="2119745"/>
                <a:ext cx="9479231" cy="1024266"/>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Parallelogram 39">
                <a:extLst>
                  <a:ext uri="{FF2B5EF4-FFF2-40B4-BE49-F238E27FC236}">
                    <a16:creationId xmlns:a16="http://schemas.microsoft.com/office/drawing/2014/main" id="{78D77486-09B6-98B5-E10D-E9BB18452278}"/>
                  </a:ext>
                </a:extLst>
              </p:cNvPr>
              <p:cNvSpPr/>
              <p:nvPr/>
            </p:nvSpPr>
            <p:spPr>
              <a:xfrm>
                <a:off x="6715711" y="1228692"/>
                <a:ext cx="7291062" cy="787826"/>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6" name="TextBox 35">
              <a:extLst>
                <a:ext uri="{FF2B5EF4-FFF2-40B4-BE49-F238E27FC236}">
                  <a16:creationId xmlns:a16="http://schemas.microsoft.com/office/drawing/2014/main" id="{8830F312-8B6D-C049-EBEF-EBFFFBB76D80}"/>
                </a:ext>
              </a:extLst>
            </p:cNvPr>
            <p:cNvSpPr txBox="1"/>
            <p:nvPr/>
          </p:nvSpPr>
          <p:spPr>
            <a:xfrm>
              <a:off x="7022304" y="1305341"/>
              <a:ext cx="4874895" cy="4247317"/>
            </a:xfrm>
            <a:prstGeom prst="rect">
              <a:avLst/>
            </a:prstGeom>
            <a:noFill/>
          </p:spPr>
          <p:txBody>
            <a:bodyPr wrap="square" rtlCol="0">
              <a:spAutoFit/>
            </a:bodyPr>
            <a:lstStyle/>
            <a:p>
              <a:r>
                <a:rPr lang="en-GB" dirty="0">
                  <a:solidFill>
                    <a:srgbClr val="C46B23"/>
                  </a:solidFill>
                </a:rPr>
                <a:t>To maximise engagement with the game, we have several strategies.</a:t>
              </a:r>
            </a:p>
            <a:p>
              <a:endParaRPr lang="en-GB" dirty="0">
                <a:solidFill>
                  <a:srgbClr val="C46B23"/>
                </a:solidFill>
              </a:endParaRPr>
            </a:p>
            <a:p>
              <a:r>
                <a:rPr lang="en-GB" dirty="0">
                  <a:solidFill>
                    <a:srgbClr val="C46B23"/>
                  </a:solidFill>
                </a:rPr>
                <a:t>While players are AFK, their towers will continue to fight endless waves of weak enemies.</a:t>
              </a:r>
              <a:br>
                <a:rPr lang="en-GB" dirty="0">
                  <a:solidFill>
                    <a:srgbClr val="C46B23"/>
                  </a:solidFill>
                </a:rPr>
              </a:br>
              <a:br>
                <a:rPr lang="en-GB" dirty="0">
                  <a:solidFill>
                    <a:srgbClr val="C46B23"/>
                  </a:solidFill>
                </a:rPr>
              </a:br>
              <a:r>
                <a:rPr lang="en-GB" dirty="0">
                  <a:solidFill>
                    <a:srgbClr val="C46B23"/>
                  </a:solidFill>
                </a:rPr>
                <a:t>Sometimes, a Boss Wave will appear. This is a stronger than normal wave of enemies, and without player intervention they are likely to damage the player’s base.</a:t>
              </a:r>
            </a:p>
            <a:p>
              <a:endParaRPr lang="en-GB" dirty="0">
                <a:solidFill>
                  <a:srgbClr val="C46B23"/>
                </a:solidFill>
              </a:endParaRPr>
            </a:p>
            <a:p>
              <a:r>
                <a:rPr lang="en-GB" dirty="0">
                  <a:solidFill>
                    <a:srgbClr val="C46B23"/>
                  </a:solidFill>
                </a:rPr>
                <a:t>A notification is sent to the player when a boss wave is approaching. The player has 1 day to respond to the threat to their towers.</a:t>
              </a:r>
            </a:p>
          </p:txBody>
        </p:sp>
      </p:grpSp>
    </p:spTree>
    <p:extLst>
      <p:ext uri="{BB962C8B-B14F-4D97-AF65-F5344CB8AC3E}">
        <p14:creationId xmlns:p14="http://schemas.microsoft.com/office/powerpoint/2010/main" val="2084870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67A2D3">
                <a:lumMod val="78000"/>
              </a:srgbClr>
            </a:gs>
            <a:gs pos="100000">
              <a:srgbClr val="15334B"/>
            </a:gs>
            <a:gs pos="0">
              <a:srgbClr val="3070A5"/>
            </a:gs>
          </a:gsLst>
          <a:lin ang="5400000" scaled="1"/>
          <a:tileRect/>
        </a:gradFill>
        <a:effectLst/>
      </p:bgPr>
    </p:bg>
    <p:spTree>
      <p:nvGrpSpPr>
        <p:cNvPr id="1" name="">
          <a:extLst>
            <a:ext uri="{FF2B5EF4-FFF2-40B4-BE49-F238E27FC236}">
              <a16:creationId xmlns:a16="http://schemas.microsoft.com/office/drawing/2014/main" id="{176DF392-3A49-DFBD-3F56-1E5D8E49A71F}"/>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8007D008-7013-9A57-A00E-83B7119909F7}"/>
              </a:ext>
            </a:extLst>
          </p:cNvPr>
          <p:cNvGrpSpPr/>
          <p:nvPr/>
        </p:nvGrpSpPr>
        <p:grpSpPr>
          <a:xfrm>
            <a:off x="-9542918" y="149782"/>
            <a:ext cx="12686168" cy="1370787"/>
            <a:chOff x="-9542918" y="149782"/>
            <a:chExt cx="12686168" cy="1370787"/>
          </a:xfrm>
        </p:grpSpPr>
        <p:sp>
          <p:nvSpPr>
            <p:cNvPr id="9" name="Parallelogram 8">
              <a:extLst>
                <a:ext uri="{FF2B5EF4-FFF2-40B4-BE49-F238E27FC236}">
                  <a16:creationId xmlns:a16="http://schemas.microsoft.com/office/drawing/2014/main" id="{DA9CCEE4-052E-F02F-2308-EE4B5830A356}"/>
                </a:ext>
              </a:extLst>
            </p:cNvPr>
            <p:cNvSpPr/>
            <p:nvPr/>
          </p:nvSpPr>
          <p:spPr>
            <a:xfrm>
              <a:off x="-9542918" y="149782"/>
              <a:ext cx="12686168" cy="1370787"/>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9BA40ABB-E96A-3B43-67C6-9C70F6B16F17}"/>
                </a:ext>
              </a:extLst>
            </p:cNvPr>
            <p:cNvSpPr txBox="1"/>
            <p:nvPr/>
          </p:nvSpPr>
          <p:spPr>
            <a:xfrm>
              <a:off x="449580" y="332869"/>
              <a:ext cx="2693670" cy="954107"/>
            </a:xfrm>
            <a:prstGeom prst="rect">
              <a:avLst/>
            </a:prstGeom>
            <a:noFill/>
          </p:spPr>
          <p:txBody>
            <a:bodyPr wrap="square">
              <a:spAutoFit/>
            </a:bodyPr>
            <a:lstStyle/>
            <a:p>
              <a:r>
                <a:rPr lang="en-GB" sz="2800" b="1" dirty="0">
                  <a:solidFill>
                    <a:srgbClr val="C46B23"/>
                  </a:solidFill>
                </a:rPr>
                <a:t>Maximising Engagement</a:t>
              </a:r>
            </a:p>
          </p:txBody>
        </p:sp>
      </p:grpSp>
      <p:grpSp>
        <p:nvGrpSpPr>
          <p:cNvPr id="17" name="Group 16">
            <a:extLst>
              <a:ext uri="{FF2B5EF4-FFF2-40B4-BE49-F238E27FC236}">
                <a16:creationId xmlns:a16="http://schemas.microsoft.com/office/drawing/2014/main" id="{7BBE89D3-CDC0-0CFD-B142-E1022EAAAE97}"/>
              </a:ext>
            </a:extLst>
          </p:cNvPr>
          <p:cNvGrpSpPr/>
          <p:nvPr/>
        </p:nvGrpSpPr>
        <p:grpSpPr>
          <a:xfrm>
            <a:off x="6627756" y="1228692"/>
            <a:ext cx="10850384" cy="4455691"/>
            <a:chOff x="6627756" y="1228692"/>
            <a:chExt cx="10850384" cy="4455691"/>
          </a:xfrm>
        </p:grpSpPr>
        <p:grpSp>
          <p:nvGrpSpPr>
            <p:cNvPr id="16" name="Group 15">
              <a:extLst>
                <a:ext uri="{FF2B5EF4-FFF2-40B4-BE49-F238E27FC236}">
                  <a16:creationId xmlns:a16="http://schemas.microsoft.com/office/drawing/2014/main" id="{E5D8F72F-65D0-0FBF-E887-19B7BDBEF75C}"/>
                </a:ext>
              </a:extLst>
            </p:cNvPr>
            <p:cNvGrpSpPr/>
            <p:nvPr/>
          </p:nvGrpSpPr>
          <p:grpSpPr>
            <a:xfrm>
              <a:off x="6627756" y="1228692"/>
              <a:ext cx="10850384" cy="4455691"/>
              <a:chOff x="6627756" y="1228692"/>
              <a:chExt cx="10850384" cy="4455691"/>
            </a:xfrm>
          </p:grpSpPr>
          <p:sp>
            <p:nvSpPr>
              <p:cNvPr id="12" name="Parallelogram 11">
                <a:extLst>
                  <a:ext uri="{FF2B5EF4-FFF2-40B4-BE49-F238E27FC236}">
                    <a16:creationId xmlns:a16="http://schemas.microsoft.com/office/drawing/2014/main" id="{65410CF0-1B8D-5F1C-E2F8-4753E5B777D8}"/>
                  </a:ext>
                </a:extLst>
              </p:cNvPr>
              <p:cNvSpPr/>
              <p:nvPr/>
            </p:nvSpPr>
            <p:spPr>
              <a:xfrm>
                <a:off x="6715711" y="4534601"/>
                <a:ext cx="10640840" cy="1149782"/>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Parallelogram 12">
                <a:extLst>
                  <a:ext uri="{FF2B5EF4-FFF2-40B4-BE49-F238E27FC236}">
                    <a16:creationId xmlns:a16="http://schemas.microsoft.com/office/drawing/2014/main" id="{1F297DB8-0AB9-5C96-B69A-ED52497B659F}"/>
                  </a:ext>
                </a:extLst>
              </p:cNvPr>
              <p:cNvSpPr/>
              <p:nvPr/>
            </p:nvSpPr>
            <p:spPr>
              <a:xfrm>
                <a:off x="6627756" y="3253094"/>
                <a:ext cx="10850384" cy="1172424"/>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arallelogram 13">
                <a:extLst>
                  <a:ext uri="{FF2B5EF4-FFF2-40B4-BE49-F238E27FC236}">
                    <a16:creationId xmlns:a16="http://schemas.microsoft.com/office/drawing/2014/main" id="{D632F599-20DC-0E95-6560-E379427EEA70}"/>
                  </a:ext>
                </a:extLst>
              </p:cNvPr>
              <p:cNvSpPr/>
              <p:nvPr/>
            </p:nvSpPr>
            <p:spPr>
              <a:xfrm>
                <a:off x="6677722" y="2119745"/>
                <a:ext cx="9479231" cy="1024266"/>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Parallelogram 14">
                <a:extLst>
                  <a:ext uri="{FF2B5EF4-FFF2-40B4-BE49-F238E27FC236}">
                    <a16:creationId xmlns:a16="http://schemas.microsoft.com/office/drawing/2014/main" id="{98101C14-F755-41D6-4EAD-B9C2EEE2A3D7}"/>
                  </a:ext>
                </a:extLst>
              </p:cNvPr>
              <p:cNvSpPr/>
              <p:nvPr/>
            </p:nvSpPr>
            <p:spPr>
              <a:xfrm>
                <a:off x="6715711" y="1228692"/>
                <a:ext cx="7291062" cy="787826"/>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EADA328F-8421-395A-A163-A47A444669D8}"/>
                </a:ext>
              </a:extLst>
            </p:cNvPr>
            <p:cNvSpPr txBox="1"/>
            <p:nvPr/>
          </p:nvSpPr>
          <p:spPr>
            <a:xfrm>
              <a:off x="7022304" y="1305341"/>
              <a:ext cx="4874895" cy="4247317"/>
            </a:xfrm>
            <a:prstGeom prst="rect">
              <a:avLst/>
            </a:prstGeom>
            <a:noFill/>
          </p:spPr>
          <p:txBody>
            <a:bodyPr wrap="square" rtlCol="0">
              <a:spAutoFit/>
            </a:bodyPr>
            <a:lstStyle/>
            <a:p>
              <a:r>
                <a:rPr lang="en-GB" dirty="0">
                  <a:solidFill>
                    <a:srgbClr val="C46B23"/>
                  </a:solidFill>
                </a:rPr>
                <a:t>To maximise engagement with the game, we have several strategies.</a:t>
              </a:r>
            </a:p>
            <a:p>
              <a:endParaRPr lang="en-GB" dirty="0">
                <a:solidFill>
                  <a:srgbClr val="C46B23"/>
                </a:solidFill>
              </a:endParaRPr>
            </a:p>
            <a:p>
              <a:r>
                <a:rPr lang="en-GB" dirty="0">
                  <a:solidFill>
                    <a:srgbClr val="C46B23"/>
                  </a:solidFill>
                </a:rPr>
                <a:t>While players are AFK, their towers will continue to fight endless waves of weak enemies.</a:t>
              </a:r>
              <a:br>
                <a:rPr lang="en-GB" dirty="0">
                  <a:solidFill>
                    <a:srgbClr val="C46B23"/>
                  </a:solidFill>
                </a:rPr>
              </a:br>
              <a:br>
                <a:rPr lang="en-GB" dirty="0">
                  <a:solidFill>
                    <a:srgbClr val="C46B23"/>
                  </a:solidFill>
                </a:rPr>
              </a:br>
              <a:r>
                <a:rPr lang="en-GB" dirty="0">
                  <a:solidFill>
                    <a:srgbClr val="C46B23"/>
                  </a:solidFill>
                </a:rPr>
                <a:t>Sometimes, a Boss Wave will appear. This is a stronger than normal wave of enemies, and without player intervention they are likely to damage the player’s base.</a:t>
              </a:r>
            </a:p>
            <a:p>
              <a:endParaRPr lang="en-GB" dirty="0">
                <a:solidFill>
                  <a:srgbClr val="C46B23"/>
                </a:solidFill>
              </a:endParaRPr>
            </a:p>
            <a:p>
              <a:r>
                <a:rPr lang="en-GB" dirty="0">
                  <a:solidFill>
                    <a:srgbClr val="C46B23"/>
                  </a:solidFill>
                </a:rPr>
                <a:t>A notification is sent to the player when a boss wave is approaching. The player has 1 day to respond to the threat to their towers.</a:t>
              </a:r>
            </a:p>
          </p:txBody>
        </p:sp>
      </p:grpSp>
      <p:grpSp>
        <p:nvGrpSpPr>
          <p:cNvPr id="18" name="Group 17">
            <a:extLst>
              <a:ext uri="{FF2B5EF4-FFF2-40B4-BE49-F238E27FC236}">
                <a16:creationId xmlns:a16="http://schemas.microsoft.com/office/drawing/2014/main" id="{26D52E14-00C2-64DF-03FF-A9327D8B1037}"/>
              </a:ext>
            </a:extLst>
          </p:cNvPr>
          <p:cNvGrpSpPr/>
          <p:nvPr/>
        </p:nvGrpSpPr>
        <p:grpSpPr>
          <a:xfrm>
            <a:off x="-10099717" y="1652294"/>
            <a:ext cx="16442801" cy="1776705"/>
            <a:chOff x="-10099717" y="1652294"/>
            <a:chExt cx="16442801" cy="1776705"/>
          </a:xfrm>
        </p:grpSpPr>
        <p:sp>
          <p:nvSpPr>
            <p:cNvPr id="11" name="Parallelogram 10">
              <a:extLst>
                <a:ext uri="{FF2B5EF4-FFF2-40B4-BE49-F238E27FC236}">
                  <a16:creationId xmlns:a16="http://schemas.microsoft.com/office/drawing/2014/main" id="{F7C61392-E347-92E7-4F7E-ED1E7040DA57}"/>
                </a:ext>
              </a:extLst>
            </p:cNvPr>
            <p:cNvSpPr/>
            <p:nvPr/>
          </p:nvSpPr>
          <p:spPr>
            <a:xfrm>
              <a:off x="-10099717" y="1652294"/>
              <a:ext cx="16442801" cy="1776705"/>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D85569E3-8ED4-9FC0-65C4-83619E1B9E3E}"/>
                </a:ext>
              </a:extLst>
            </p:cNvPr>
            <p:cNvSpPr txBox="1"/>
            <p:nvPr/>
          </p:nvSpPr>
          <p:spPr>
            <a:xfrm>
              <a:off x="449580" y="1674673"/>
              <a:ext cx="5476874" cy="1754326"/>
            </a:xfrm>
            <a:prstGeom prst="rect">
              <a:avLst/>
            </a:prstGeom>
            <a:noFill/>
          </p:spPr>
          <p:txBody>
            <a:bodyPr wrap="square">
              <a:spAutoFit/>
            </a:bodyPr>
            <a:lstStyle/>
            <a:p>
              <a:r>
                <a:rPr lang="en-GB" dirty="0">
                  <a:solidFill>
                    <a:srgbClr val="C46B23"/>
                  </a:solidFill>
                </a:rPr>
                <a:t>The game will feature some asynchronous multiplayer elements to increase player retention</a:t>
              </a:r>
            </a:p>
            <a:p>
              <a:endParaRPr lang="en-GB" dirty="0">
                <a:solidFill>
                  <a:srgbClr val="C46B23"/>
                </a:solidFill>
              </a:endParaRPr>
            </a:p>
            <a:p>
              <a:r>
                <a:rPr lang="en-GB" dirty="0">
                  <a:solidFill>
                    <a:srgbClr val="C46B23"/>
                  </a:solidFill>
                </a:rPr>
                <a:t>These include leaderboards for each enemy wave, and clans made of players, with a special clan defence mode.</a:t>
              </a:r>
            </a:p>
          </p:txBody>
        </p:sp>
      </p:grpSp>
      <p:pic>
        <p:nvPicPr>
          <p:cNvPr id="7" name="Picture 6" descr="A blue and orange object with a yellow arrow&#10;&#10;Description automatically generated">
            <a:extLst>
              <a:ext uri="{FF2B5EF4-FFF2-40B4-BE49-F238E27FC236}">
                <a16:creationId xmlns:a16="http://schemas.microsoft.com/office/drawing/2014/main" id="{CBAB8CB2-C256-6C5E-EE53-FA88E9208960}"/>
              </a:ext>
            </a:extLst>
          </p:cNvPr>
          <p:cNvPicPr>
            <a:picLocks noChangeAspect="1"/>
          </p:cNvPicPr>
          <p:nvPr/>
        </p:nvPicPr>
        <p:blipFill>
          <a:blip r:embed="rId3">
            <a:extLst>
              <a:ext uri="{28A0092B-C50C-407E-A947-70E740481C1C}">
                <a14:useLocalDpi xmlns:a14="http://schemas.microsoft.com/office/drawing/2010/main" val="0"/>
              </a:ext>
            </a:extLst>
          </a:blip>
          <a:srcRect r="4449"/>
          <a:stretch/>
        </p:blipFill>
        <p:spPr>
          <a:xfrm rot="21161017">
            <a:off x="-582225" y="4003038"/>
            <a:ext cx="7218201" cy="4249293"/>
          </a:xfrm>
          <a:prstGeom prst="rect">
            <a:avLst/>
          </a:prstGeom>
        </p:spPr>
      </p:pic>
      <p:grpSp>
        <p:nvGrpSpPr>
          <p:cNvPr id="20" name="Group 19">
            <a:extLst>
              <a:ext uri="{FF2B5EF4-FFF2-40B4-BE49-F238E27FC236}">
                <a16:creationId xmlns:a16="http://schemas.microsoft.com/office/drawing/2014/main" id="{10AB383E-19F3-6C23-194C-E4A371028519}"/>
              </a:ext>
            </a:extLst>
          </p:cNvPr>
          <p:cNvGrpSpPr/>
          <p:nvPr/>
        </p:nvGrpSpPr>
        <p:grpSpPr>
          <a:xfrm>
            <a:off x="-49228374" y="235900"/>
            <a:ext cx="15201900" cy="1950253"/>
            <a:chOff x="-8639174" y="116672"/>
            <a:chExt cx="15201900" cy="1950253"/>
          </a:xfrm>
        </p:grpSpPr>
        <p:sp>
          <p:nvSpPr>
            <p:cNvPr id="21" name="Parallelogram 20">
              <a:extLst>
                <a:ext uri="{FF2B5EF4-FFF2-40B4-BE49-F238E27FC236}">
                  <a16:creationId xmlns:a16="http://schemas.microsoft.com/office/drawing/2014/main" id="{A8F3969F-CAED-82EE-C42A-E4359E0314C9}"/>
                </a:ext>
              </a:extLst>
            </p:cNvPr>
            <p:cNvSpPr/>
            <p:nvPr/>
          </p:nvSpPr>
          <p:spPr>
            <a:xfrm>
              <a:off x="-8639174" y="116672"/>
              <a:ext cx="15201900" cy="1950253"/>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AB73231-8B7F-5729-1E3F-EAE045E07AEB}"/>
                </a:ext>
              </a:extLst>
            </p:cNvPr>
            <p:cNvSpPr txBox="1"/>
            <p:nvPr/>
          </p:nvSpPr>
          <p:spPr>
            <a:xfrm>
              <a:off x="228600" y="191482"/>
              <a:ext cx="6096000" cy="1754326"/>
            </a:xfrm>
            <a:prstGeom prst="rect">
              <a:avLst/>
            </a:prstGeom>
            <a:noFill/>
          </p:spPr>
          <p:txBody>
            <a:bodyPr wrap="square">
              <a:spAutoFit/>
            </a:bodyPr>
            <a:lstStyle/>
            <a:p>
              <a:r>
                <a:rPr lang="en-GB" dirty="0">
                  <a:solidFill>
                    <a:srgbClr val="C46B23"/>
                  </a:solidFill>
                </a:rPr>
                <a:t>We will primarily rely on players skipping timers, such as the time it takes to construct new buildings and towers, for our monetisation strategy.</a:t>
              </a:r>
              <a:br>
                <a:rPr lang="en-GB" dirty="0">
                  <a:solidFill>
                    <a:srgbClr val="C46B23"/>
                  </a:solidFill>
                </a:rPr>
              </a:br>
              <a:br>
                <a:rPr lang="en-GB" dirty="0">
                  <a:solidFill>
                    <a:srgbClr val="C46B23"/>
                  </a:solidFill>
                </a:rPr>
              </a:br>
              <a:r>
                <a:rPr lang="en-GB" dirty="0">
                  <a:solidFill>
                    <a:srgbClr val="C46B23"/>
                  </a:solidFill>
                </a:rPr>
                <a:t>Players will be able to use premium currency or watch ads</a:t>
              </a:r>
            </a:p>
            <a:p>
              <a:r>
                <a:rPr lang="en-GB" dirty="0">
                  <a:solidFill>
                    <a:srgbClr val="C46B23"/>
                  </a:solidFill>
                </a:rPr>
                <a:t>to reduce or skip these timers.</a:t>
              </a:r>
            </a:p>
          </p:txBody>
        </p:sp>
      </p:grpSp>
      <p:grpSp>
        <p:nvGrpSpPr>
          <p:cNvPr id="23" name="Group 22">
            <a:extLst>
              <a:ext uri="{FF2B5EF4-FFF2-40B4-BE49-F238E27FC236}">
                <a16:creationId xmlns:a16="http://schemas.microsoft.com/office/drawing/2014/main" id="{3D8CA685-125D-5B90-B092-176EC6378E5C}"/>
              </a:ext>
            </a:extLst>
          </p:cNvPr>
          <p:cNvGrpSpPr/>
          <p:nvPr/>
        </p:nvGrpSpPr>
        <p:grpSpPr>
          <a:xfrm>
            <a:off x="-47583724" y="3017601"/>
            <a:ext cx="12763499" cy="2206316"/>
            <a:chOff x="-7146924" y="4129562"/>
            <a:chExt cx="12763499" cy="2206316"/>
          </a:xfrm>
        </p:grpSpPr>
        <p:sp>
          <p:nvSpPr>
            <p:cNvPr id="24" name="Parallelogram 23">
              <a:extLst>
                <a:ext uri="{FF2B5EF4-FFF2-40B4-BE49-F238E27FC236}">
                  <a16:creationId xmlns:a16="http://schemas.microsoft.com/office/drawing/2014/main" id="{C8BC058E-7FA3-8BFF-F0E7-FE0FD325F82E}"/>
                </a:ext>
              </a:extLst>
            </p:cNvPr>
            <p:cNvSpPr/>
            <p:nvPr/>
          </p:nvSpPr>
          <p:spPr>
            <a:xfrm>
              <a:off x="-7146924" y="4129562"/>
              <a:ext cx="12763499" cy="22063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1747AF2D-E028-DE0A-52D8-BF240EA5DC43}"/>
                </a:ext>
              </a:extLst>
            </p:cNvPr>
            <p:cNvSpPr txBox="1"/>
            <p:nvPr/>
          </p:nvSpPr>
          <p:spPr>
            <a:xfrm>
              <a:off x="772160" y="4280442"/>
              <a:ext cx="4396740" cy="1754326"/>
            </a:xfrm>
            <a:prstGeom prst="rect">
              <a:avLst/>
            </a:prstGeom>
            <a:noFill/>
          </p:spPr>
          <p:txBody>
            <a:bodyPr wrap="square">
              <a:spAutoFit/>
            </a:bodyPr>
            <a:lstStyle/>
            <a:p>
              <a:r>
                <a:rPr lang="en-GB" dirty="0">
                  <a:solidFill>
                    <a:srgbClr val="C46B23"/>
                  </a:solidFill>
                </a:rPr>
                <a:t>In-App Ads Growth: Revenue from in-game advertising alone is projected</a:t>
              </a:r>
            </a:p>
            <a:p>
              <a:r>
                <a:rPr lang="en-GB" dirty="0">
                  <a:solidFill>
                    <a:srgbClr val="C46B23"/>
                  </a:solidFill>
                </a:rPr>
                <a:t> to hit $56 billion by 2024, indicating the importance of</a:t>
              </a:r>
            </a:p>
            <a:p>
              <a:r>
                <a:rPr lang="en-GB" dirty="0">
                  <a:solidFill>
                    <a:srgbClr val="C46B23"/>
                  </a:solidFill>
                </a:rPr>
                <a:t> ad-based monetization models for free-to-play games. (</a:t>
              </a:r>
              <a:r>
                <a:rPr lang="en-GB" dirty="0" err="1">
                  <a:solidFill>
                    <a:srgbClr val="C46B23"/>
                  </a:solidFill>
                </a:rPr>
                <a:t>Mäkinen</a:t>
              </a:r>
              <a:r>
                <a:rPr lang="en-GB" dirty="0">
                  <a:solidFill>
                    <a:srgbClr val="C46B23"/>
                  </a:solidFill>
                </a:rPr>
                <a:t>, 2022)</a:t>
              </a:r>
            </a:p>
          </p:txBody>
        </p:sp>
      </p:grpSp>
      <p:grpSp>
        <p:nvGrpSpPr>
          <p:cNvPr id="26" name="Group 25">
            <a:extLst>
              <a:ext uri="{FF2B5EF4-FFF2-40B4-BE49-F238E27FC236}">
                <a16:creationId xmlns:a16="http://schemas.microsoft.com/office/drawing/2014/main" id="{A50F2D99-FD96-69A2-50B6-6999C301F7A2}"/>
              </a:ext>
            </a:extLst>
          </p:cNvPr>
          <p:cNvGrpSpPr/>
          <p:nvPr/>
        </p:nvGrpSpPr>
        <p:grpSpPr>
          <a:xfrm>
            <a:off x="43177175" y="2353530"/>
            <a:ext cx="15201900" cy="1950253"/>
            <a:chOff x="6943725" y="2554270"/>
            <a:chExt cx="15201900" cy="1950253"/>
          </a:xfrm>
        </p:grpSpPr>
        <p:sp>
          <p:nvSpPr>
            <p:cNvPr id="27" name="Parallelogram 26">
              <a:extLst>
                <a:ext uri="{FF2B5EF4-FFF2-40B4-BE49-F238E27FC236}">
                  <a16:creationId xmlns:a16="http://schemas.microsoft.com/office/drawing/2014/main" id="{044DA7CE-6CA4-3A09-658A-C3BF0B1F2281}"/>
                </a:ext>
              </a:extLst>
            </p:cNvPr>
            <p:cNvSpPr/>
            <p:nvPr/>
          </p:nvSpPr>
          <p:spPr>
            <a:xfrm>
              <a:off x="6943725" y="2554270"/>
              <a:ext cx="15201900" cy="1950253"/>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FC1CB34-25E4-00D6-4F57-150B350DA7B7}"/>
                </a:ext>
              </a:extLst>
            </p:cNvPr>
            <p:cNvSpPr txBox="1"/>
            <p:nvPr/>
          </p:nvSpPr>
          <p:spPr>
            <a:xfrm>
              <a:off x="7543800" y="2929233"/>
              <a:ext cx="4648200" cy="1200329"/>
            </a:xfrm>
            <a:prstGeom prst="rect">
              <a:avLst/>
            </a:prstGeom>
            <a:noFill/>
          </p:spPr>
          <p:txBody>
            <a:bodyPr wrap="square" rtlCol="0">
              <a:spAutoFit/>
            </a:bodyPr>
            <a:lstStyle/>
            <a:p>
              <a:r>
                <a:rPr lang="en-GB" dirty="0">
                  <a:solidFill>
                    <a:srgbClr val="C46B23"/>
                  </a:solidFill>
                </a:rPr>
                <a:t>"Idle mechanics generate sustained player retention even during inactive gameplay, ensuring consistent ad revenue streams." (</a:t>
              </a:r>
              <a:r>
                <a:rPr lang="en-GB" dirty="0" err="1">
                  <a:solidFill>
                    <a:srgbClr val="C46B23"/>
                  </a:solidFill>
                </a:rPr>
                <a:t>Sorvari</a:t>
              </a:r>
              <a:r>
                <a:rPr lang="en-GB" dirty="0">
                  <a:solidFill>
                    <a:srgbClr val="C46B23"/>
                  </a:solidFill>
                </a:rPr>
                <a:t>, 2018)</a:t>
              </a:r>
            </a:p>
          </p:txBody>
        </p:sp>
      </p:grpSp>
      <p:pic>
        <p:nvPicPr>
          <p:cNvPr id="29" name="Picture 28" descr="A blue and red machine with red tubes&#10;&#10;Description automatically generated">
            <a:extLst>
              <a:ext uri="{FF2B5EF4-FFF2-40B4-BE49-F238E27FC236}">
                <a16:creationId xmlns:a16="http://schemas.microsoft.com/office/drawing/2014/main" id="{6BB974B7-F1A1-F56A-ABEF-8D9401D6A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1437" y="4565457"/>
            <a:ext cx="3634013" cy="2044133"/>
          </a:xfrm>
          <a:prstGeom prst="rect">
            <a:avLst/>
          </a:prstGeom>
        </p:spPr>
      </p:pic>
      <p:pic>
        <p:nvPicPr>
          <p:cNvPr id="30" name="Picture 29" descr="A blue object with orange lights and a yellow light&#10;&#10;Description automatically generated">
            <a:extLst>
              <a:ext uri="{FF2B5EF4-FFF2-40B4-BE49-F238E27FC236}">
                <a16:creationId xmlns:a16="http://schemas.microsoft.com/office/drawing/2014/main" id="{9CE7DBD5-7719-6537-87B2-93FC7256FB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63051" y="124680"/>
            <a:ext cx="3962399" cy="2228850"/>
          </a:xfrm>
          <a:prstGeom prst="rect">
            <a:avLst/>
          </a:prstGeom>
        </p:spPr>
      </p:pic>
      <p:grpSp>
        <p:nvGrpSpPr>
          <p:cNvPr id="31" name="Group 30">
            <a:extLst>
              <a:ext uri="{FF2B5EF4-FFF2-40B4-BE49-F238E27FC236}">
                <a16:creationId xmlns:a16="http://schemas.microsoft.com/office/drawing/2014/main" id="{4BE96AB1-5817-32A5-D5CD-A5821F4D20E8}"/>
              </a:ext>
            </a:extLst>
          </p:cNvPr>
          <p:cNvGrpSpPr/>
          <p:nvPr/>
        </p:nvGrpSpPr>
        <p:grpSpPr>
          <a:xfrm>
            <a:off x="-42069897" y="1280433"/>
            <a:ext cx="11239501" cy="4029022"/>
            <a:chOff x="-6419850" y="1581712"/>
            <a:chExt cx="11239501" cy="4029022"/>
          </a:xfrm>
        </p:grpSpPr>
        <p:sp>
          <p:nvSpPr>
            <p:cNvPr id="32" name="Parallelogram 31">
              <a:extLst>
                <a:ext uri="{FF2B5EF4-FFF2-40B4-BE49-F238E27FC236}">
                  <a16:creationId xmlns:a16="http://schemas.microsoft.com/office/drawing/2014/main" id="{67AB70E8-B5F0-BB1D-0396-97BD48273AD0}"/>
                </a:ext>
              </a:extLst>
            </p:cNvPr>
            <p:cNvSpPr/>
            <p:nvPr/>
          </p:nvSpPr>
          <p:spPr>
            <a:xfrm>
              <a:off x="-6419850" y="1581712"/>
              <a:ext cx="10848975" cy="179070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Parallelogram 32">
              <a:extLst>
                <a:ext uri="{FF2B5EF4-FFF2-40B4-BE49-F238E27FC236}">
                  <a16:creationId xmlns:a16="http://schemas.microsoft.com/office/drawing/2014/main" id="{399DF6CF-AED5-B3AF-F540-38611DBF5AD5}"/>
                </a:ext>
              </a:extLst>
            </p:cNvPr>
            <p:cNvSpPr/>
            <p:nvPr/>
          </p:nvSpPr>
          <p:spPr>
            <a:xfrm>
              <a:off x="-6168031" y="3820034"/>
              <a:ext cx="10848975" cy="179070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F61104B7-F27C-95CB-9754-5B77A5D11F1C}"/>
                </a:ext>
              </a:extLst>
            </p:cNvPr>
            <p:cNvSpPr txBox="1"/>
            <p:nvPr/>
          </p:nvSpPr>
          <p:spPr>
            <a:xfrm>
              <a:off x="266701" y="1703397"/>
              <a:ext cx="4552950" cy="3785652"/>
            </a:xfrm>
            <a:prstGeom prst="rect">
              <a:avLst/>
            </a:prstGeom>
            <a:noFill/>
          </p:spPr>
          <p:txBody>
            <a:bodyPr wrap="square" rtlCol="0">
              <a:spAutoFit/>
            </a:bodyPr>
            <a:lstStyle/>
            <a:p>
              <a:r>
                <a:rPr lang="en-GB" sz="4800" b="1" dirty="0">
                  <a:solidFill>
                    <a:srgbClr val="C46B23"/>
                  </a:solidFill>
                </a:rPr>
                <a:t>Thanks for listening.</a:t>
              </a:r>
            </a:p>
            <a:p>
              <a:r>
                <a:rPr lang="en-GB" sz="4800" b="1" dirty="0">
                  <a:solidFill>
                    <a:srgbClr val="C46B23"/>
                  </a:solidFill>
                </a:rPr>
                <a:t> </a:t>
              </a:r>
            </a:p>
            <a:p>
              <a:r>
                <a:rPr lang="en-GB" sz="4800" b="1" dirty="0">
                  <a:solidFill>
                    <a:srgbClr val="C46B23"/>
                  </a:solidFill>
                </a:rPr>
                <a:t>Questions are welcome.</a:t>
              </a:r>
            </a:p>
          </p:txBody>
        </p:sp>
      </p:grpSp>
      <p:grpSp>
        <p:nvGrpSpPr>
          <p:cNvPr id="35" name="Group 34">
            <a:extLst>
              <a:ext uri="{FF2B5EF4-FFF2-40B4-BE49-F238E27FC236}">
                <a16:creationId xmlns:a16="http://schemas.microsoft.com/office/drawing/2014/main" id="{B33F3BDE-5E43-4056-F871-A3ABC7279243}"/>
              </a:ext>
            </a:extLst>
          </p:cNvPr>
          <p:cNvGrpSpPr/>
          <p:nvPr/>
        </p:nvGrpSpPr>
        <p:grpSpPr>
          <a:xfrm>
            <a:off x="41026995" y="983887"/>
            <a:ext cx="10001249" cy="5625703"/>
            <a:chOff x="3676650" y="783372"/>
            <a:chExt cx="10001249" cy="5625703"/>
          </a:xfrm>
        </p:grpSpPr>
        <p:pic>
          <p:nvPicPr>
            <p:cNvPr id="36" name="Picture 35" descr="A blue and red robot arms&#10;&#10;Description automatically generated">
              <a:extLst>
                <a:ext uri="{FF2B5EF4-FFF2-40B4-BE49-F238E27FC236}">
                  <a16:creationId xmlns:a16="http://schemas.microsoft.com/office/drawing/2014/main" id="{1EFC80A0-9DF4-71BA-2EC4-ADADE53B17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6650" y="783372"/>
              <a:ext cx="10001249" cy="5625703"/>
            </a:xfrm>
            <a:prstGeom prst="rect">
              <a:avLst/>
            </a:prstGeom>
          </p:spPr>
        </p:pic>
        <p:pic>
          <p:nvPicPr>
            <p:cNvPr id="37" name="Picture 36" descr="A close up of a logo&#10;&#10;Description automatically generated">
              <a:extLst>
                <a:ext uri="{FF2B5EF4-FFF2-40B4-BE49-F238E27FC236}">
                  <a16:creationId xmlns:a16="http://schemas.microsoft.com/office/drawing/2014/main" id="{65873C4F-B0CD-829A-5FEA-3BAFAA9E4D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7140" y="4962525"/>
              <a:ext cx="6023372" cy="790013"/>
            </a:xfrm>
            <a:prstGeom prst="rect">
              <a:avLst/>
            </a:prstGeom>
          </p:spPr>
        </p:pic>
      </p:grpSp>
    </p:spTree>
    <p:extLst>
      <p:ext uri="{BB962C8B-B14F-4D97-AF65-F5344CB8AC3E}">
        <p14:creationId xmlns:p14="http://schemas.microsoft.com/office/powerpoint/2010/main" val="1566338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F0E91-4663-4353-38BA-45C533CDA178}"/>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9E76BCF4-A974-78AB-E0D9-726EE32187A6}"/>
              </a:ext>
            </a:extLst>
          </p:cNvPr>
          <p:cNvGrpSpPr/>
          <p:nvPr/>
        </p:nvGrpSpPr>
        <p:grpSpPr>
          <a:xfrm>
            <a:off x="-6419850" y="1581712"/>
            <a:ext cx="11239501" cy="4029022"/>
            <a:chOff x="-6419850" y="1581712"/>
            <a:chExt cx="11239501" cy="4029022"/>
          </a:xfrm>
        </p:grpSpPr>
        <p:sp>
          <p:nvSpPr>
            <p:cNvPr id="10" name="Parallelogram 9">
              <a:extLst>
                <a:ext uri="{FF2B5EF4-FFF2-40B4-BE49-F238E27FC236}">
                  <a16:creationId xmlns:a16="http://schemas.microsoft.com/office/drawing/2014/main" id="{56B6C036-863D-608B-D24C-AA3DF0189157}"/>
                </a:ext>
              </a:extLst>
            </p:cNvPr>
            <p:cNvSpPr/>
            <p:nvPr/>
          </p:nvSpPr>
          <p:spPr>
            <a:xfrm>
              <a:off x="-6419850" y="1581712"/>
              <a:ext cx="10848975" cy="179070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arallelogram 10">
              <a:extLst>
                <a:ext uri="{FF2B5EF4-FFF2-40B4-BE49-F238E27FC236}">
                  <a16:creationId xmlns:a16="http://schemas.microsoft.com/office/drawing/2014/main" id="{3A8AB3ED-4084-7F9E-41BA-DCD5367AE2BC}"/>
                </a:ext>
              </a:extLst>
            </p:cNvPr>
            <p:cNvSpPr/>
            <p:nvPr/>
          </p:nvSpPr>
          <p:spPr>
            <a:xfrm>
              <a:off x="-6168031" y="3820034"/>
              <a:ext cx="10848975" cy="179070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BF8FCA3-AC5D-0DDB-62C1-17BADE77DA00}"/>
                </a:ext>
              </a:extLst>
            </p:cNvPr>
            <p:cNvSpPr txBox="1"/>
            <p:nvPr/>
          </p:nvSpPr>
          <p:spPr>
            <a:xfrm>
              <a:off x="266701" y="1703397"/>
              <a:ext cx="4552950" cy="3785652"/>
            </a:xfrm>
            <a:prstGeom prst="rect">
              <a:avLst/>
            </a:prstGeom>
            <a:noFill/>
          </p:spPr>
          <p:txBody>
            <a:bodyPr wrap="square" rtlCol="0">
              <a:spAutoFit/>
            </a:bodyPr>
            <a:lstStyle/>
            <a:p>
              <a:r>
                <a:rPr lang="en-GB" sz="4800" b="1" dirty="0">
                  <a:solidFill>
                    <a:srgbClr val="C46B23"/>
                  </a:solidFill>
                </a:rPr>
                <a:t>Thanks for listening.</a:t>
              </a:r>
            </a:p>
            <a:p>
              <a:r>
                <a:rPr lang="en-GB" sz="4800" b="1" dirty="0">
                  <a:solidFill>
                    <a:srgbClr val="C46B23"/>
                  </a:solidFill>
                </a:rPr>
                <a:t> </a:t>
              </a:r>
            </a:p>
            <a:p>
              <a:r>
                <a:rPr lang="en-GB" sz="4800" b="1" dirty="0">
                  <a:solidFill>
                    <a:srgbClr val="C46B23"/>
                  </a:solidFill>
                </a:rPr>
                <a:t>Questions are welcome.</a:t>
              </a:r>
            </a:p>
          </p:txBody>
        </p:sp>
      </p:grpSp>
      <p:grpSp>
        <p:nvGrpSpPr>
          <p:cNvPr id="13" name="Group 12">
            <a:extLst>
              <a:ext uri="{FF2B5EF4-FFF2-40B4-BE49-F238E27FC236}">
                <a16:creationId xmlns:a16="http://schemas.microsoft.com/office/drawing/2014/main" id="{0BC46792-A640-1F70-2F15-5D2AB05817E0}"/>
              </a:ext>
            </a:extLst>
          </p:cNvPr>
          <p:cNvGrpSpPr/>
          <p:nvPr/>
        </p:nvGrpSpPr>
        <p:grpSpPr>
          <a:xfrm>
            <a:off x="3676650" y="783372"/>
            <a:ext cx="10001249" cy="5625703"/>
            <a:chOff x="3676650" y="783372"/>
            <a:chExt cx="10001249" cy="5625703"/>
          </a:xfrm>
        </p:grpSpPr>
        <p:pic>
          <p:nvPicPr>
            <p:cNvPr id="7" name="Picture 6" descr="A blue and red robot arms&#10;&#10;Description automatically generated">
              <a:extLst>
                <a:ext uri="{FF2B5EF4-FFF2-40B4-BE49-F238E27FC236}">
                  <a16:creationId xmlns:a16="http://schemas.microsoft.com/office/drawing/2014/main" id="{5BFE6547-E22F-66E9-724D-C2A0C0AA3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650" y="783372"/>
              <a:ext cx="10001249" cy="5625703"/>
            </a:xfrm>
            <a:prstGeom prst="rect">
              <a:avLst/>
            </a:prstGeom>
          </p:spPr>
        </p:pic>
        <p:pic>
          <p:nvPicPr>
            <p:cNvPr id="9" name="Picture 8" descr="A close up of a logo&#10;&#10;Description automatically generated">
              <a:extLst>
                <a:ext uri="{FF2B5EF4-FFF2-40B4-BE49-F238E27FC236}">
                  <a16:creationId xmlns:a16="http://schemas.microsoft.com/office/drawing/2014/main" id="{D294512F-9E47-1FBE-46A5-AF315332D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140" y="4962525"/>
              <a:ext cx="6023372" cy="790013"/>
            </a:xfrm>
            <a:prstGeom prst="rect">
              <a:avLst/>
            </a:prstGeom>
          </p:spPr>
        </p:pic>
      </p:grpSp>
      <p:grpSp>
        <p:nvGrpSpPr>
          <p:cNvPr id="14" name="Group 13">
            <a:extLst>
              <a:ext uri="{FF2B5EF4-FFF2-40B4-BE49-F238E27FC236}">
                <a16:creationId xmlns:a16="http://schemas.microsoft.com/office/drawing/2014/main" id="{2A8A5A2C-6A33-A92B-B689-30EE61AE6BBF}"/>
              </a:ext>
            </a:extLst>
          </p:cNvPr>
          <p:cNvGrpSpPr/>
          <p:nvPr/>
        </p:nvGrpSpPr>
        <p:grpSpPr>
          <a:xfrm>
            <a:off x="-42562918" y="-685394"/>
            <a:ext cx="12686168" cy="1370787"/>
            <a:chOff x="-9542918" y="149782"/>
            <a:chExt cx="12686168" cy="1370787"/>
          </a:xfrm>
        </p:grpSpPr>
        <p:sp>
          <p:nvSpPr>
            <p:cNvPr id="15" name="Parallelogram 14">
              <a:extLst>
                <a:ext uri="{FF2B5EF4-FFF2-40B4-BE49-F238E27FC236}">
                  <a16:creationId xmlns:a16="http://schemas.microsoft.com/office/drawing/2014/main" id="{8F393F25-E7C4-1D71-8BC5-5933DE0732E8}"/>
                </a:ext>
              </a:extLst>
            </p:cNvPr>
            <p:cNvSpPr/>
            <p:nvPr/>
          </p:nvSpPr>
          <p:spPr>
            <a:xfrm>
              <a:off x="-9542918" y="149782"/>
              <a:ext cx="12686168" cy="1370787"/>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72770FAF-CFE1-E1BB-4794-B341DD298473}"/>
                </a:ext>
              </a:extLst>
            </p:cNvPr>
            <p:cNvSpPr txBox="1"/>
            <p:nvPr/>
          </p:nvSpPr>
          <p:spPr>
            <a:xfrm>
              <a:off x="449580" y="332869"/>
              <a:ext cx="2693670" cy="954107"/>
            </a:xfrm>
            <a:prstGeom prst="rect">
              <a:avLst/>
            </a:prstGeom>
            <a:noFill/>
          </p:spPr>
          <p:txBody>
            <a:bodyPr wrap="square">
              <a:spAutoFit/>
            </a:bodyPr>
            <a:lstStyle/>
            <a:p>
              <a:r>
                <a:rPr lang="en-GB" sz="2800" b="1" dirty="0">
                  <a:solidFill>
                    <a:srgbClr val="C46B23"/>
                  </a:solidFill>
                </a:rPr>
                <a:t>Maximising Engagement</a:t>
              </a:r>
            </a:p>
          </p:txBody>
        </p:sp>
      </p:grpSp>
      <p:grpSp>
        <p:nvGrpSpPr>
          <p:cNvPr id="17" name="Group 16">
            <a:extLst>
              <a:ext uri="{FF2B5EF4-FFF2-40B4-BE49-F238E27FC236}">
                <a16:creationId xmlns:a16="http://schemas.microsoft.com/office/drawing/2014/main" id="{68C76D5B-8E25-3FE9-C8B6-24C0C9FF5F0A}"/>
              </a:ext>
            </a:extLst>
          </p:cNvPr>
          <p:cNvGrpSpPr/>
          <p:nvPr/>
        </p:nvGrpSpPr>
        <p:grpSpPr>
          <a:xfrm>
            <a:off x="-43119717" y="817118"/>
            <a:ext cx="16442801" cy="1776705"/>
            <a:chOff x="-10099717" y="1652294"/>
            <a:chExt cx="16442801" cy="1776705"/>
          </a:xfrm>
        </p:grpSpPr>
        <p:sp>
          <p:nvSpPr>
            <p:cNvPr id="18" name="Parallelogram 17">
              <a:extLst>
                <a:ext uri="{FF2B5EF4-FFF2-40B4-BE49-F238E27FC236}">
                  <a16:creationId xmlns:a16="http://schemas.microsoft.com/office/drawing/2014/main" id="{A55A0663-AAE3-B5CF-7538-8C38B351F207}"/>
                </a:ext>
              </a:extLst>
            </p:cNvPr>
            <p:cNvSpPr/>
            <p:nvPr/>
          </p:nvSpPr>
          <p:spPr>
            <a:xfrm>
              <a:off x="-10099717" y="1652294"/>
              <a:ext cx="16442801" cy="1776705"/>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5397DA61-BF76-59EA-65E8-B298339D60BF}"/>
                </a:ext>
              </a:extLst>
            </p:cNvPr>
            <p:cNvSpPr txBox="1"/>
            <p:nvPr/>
          </p:nvSpPr>
          <p:spPr>
            <a:xfrm>
              <a:off x="449580" y="1674673"/>
              <a:ext cx="5476874" cy="1754326"/>
            </a:xfrm>
            <a:prstGeom prst="rect">
              <a:avLst/>
            </a:prstGeom>
            <a:noFill/>
          </p:spPr>
          <p:txBody>
            <a:bodyPr wrap="square">
              <a:spAutoFit/>
            </a:bodyPr>
            <a:lstStyle/>
            <a:p>
              <a:r>
                <a:rPr lang="en-GB" dirty="0">
                  <a:solidFill>
                    <a:srgbClr val="C46B23"/>
                  </a:solidFill>
                </a:rPr>
                <a:t>The game will feature some asynchronous multiplayer elements to increase player retention</a:t>
              </a:r>
            </a:p>
            <a:p>
              <a:endParaRPr lang="en-GB" dirty="0">
                <a:solidFill>
                  <a:srgbClr val="C46B23"/>
                </a:solidFill>
              </a:endParaRPr>
            </a:p>
            <a:p>
              <a:r>
                <a:rPr lang="en-GB" dirty="0">
                  <a:solidFill>
                    <a:srgbClr val="C46B23"/>
                  </a:solidFill>
                </a:rPr>
                <a:t>These include leaderboards for each enemy wave, and clans made of players, with a special clan defence mode.</a:t>
              </a:r>
            </a:p>
          </p:txBody>
        </p:sp>
      </p:grpSp>
      <p:pic>
        <p:nvPicPr>
          <p:cNvPr id="20" name="Picture 19" descr="A blue and orange object with a yellow arrow&#10;&#10;Description automatically generated">
            <a:extLst>
              <a:ext uri="{FF2B5EF4-FFF2-40B4-BE49-F238E27FC236}">
                <a16:creationId xmlns:a16="http://schemas.microsoft.com/office/drawing/2014/main" id="{2092ED14-6175-A8D7-F23D-449ADDE2E90A}"/>
              </a:ext>
            </a:extLst>
          </p:cNvPr>
          <p:cNvPicPr>
            <a:picLocks noChangeAspect="1"/>
          </p:cNvPicPr>
          <p:nvPr/>
        </p:nvPicPr>
        <p:blipFill>
          <a:blip r:embed="rId5">
            <a:extLst>
              <a:ext uri="{28A0092B-C50C-407E-A947-70E740481C1C}">
                <a14:useLocalDpi xmlns:a14="http://schemas.microsoft.com/office/drawing/2010/main" val="0"/>
              </a:ext>
            </a:extLst>
          </a:blip>
          <a:srcRect r="4449"/>
          <a:stretch/>
        </p:blipFill>
        <p:spPr>
          <a:xfrm rot="21161017">
            <a:off x="-33602225" y="3167862"/>
            <a:ext cx="7218201" cy="4249293"/>
          </a:xfrm>
          <a:prstGeom prst="rect">
            <a:avLst/>
          </a:prstGeom>
        </p:spPr>
      </p:pic>
      <p:grpSp>
        <p:nvGrpSpPr>
          <p:cNvPr id="21" name="Group 20">
            <a:extLst>
              <a:ext uri="{FF2B5EF4-FFF2-40B4-BE49-F238E27FC236}">
                <a16:creationId xmlns:a16="http://schemas.microsoft.com/office/drawing/2014/main" id="{B7F0ECD4-2704-00C2-C661-2FCF097683E3}"/>
              </a:ext>
            </a:extLst>
          </p:cNvPr>
          <p:cNvGrpSpPr/>
          <p:nvPr/>
        </p:nvGrpSpPr>
        <p:grpSpPr>
          <a:xfrm>
            <a:off x="45134156" y="392331"/>
            <a:ext cx="10850384" cy="4455691"/>
            <a:chOff x="6627756" y="1228692"/>
            <a:chExt cx="10850384" cy="4455691"/>
          </a:xfrm>
        </p:grpSpPr>
        <p:grpSp>
          <p:nvGrpSpPr>
            <p:cNvPr id="22" name="Group 21">
              <a:extLst>
                <a:ext uri="{FF2B5EF4-FFF2-40B4-BE49-F238E27FC236}">
                  <a16:creationId xmlns:a16="http://schemas.microsoft.com/office/drawing/2014/main" id="{E9DBAF67-46E5-EFA6-295A-D62554CA9C36}"/>
                </a:ext>
              </a:extLst>
            </p:cNvPr>
            <p:cNvGrpSpPr/>
            <p:nvPr/>
          </p:nvGrpSpPr>
          <p:grpSpPr>
            <a:xfrm>
              <a:off x="6627756" y="1228692"/>
              <a:ext cx="10850384" cy="4455691"/>
              <a:chOff x="6627756" y="1228692"/>
              <a:chExt cx="10850384" cy="4455691"/>
            </a:xfrm>
          </p:grpSpPr>
          <p:sp>
            <p:nvSpPr>
              <p:cNvPr id="24" name="Parallelogram 23">
                <a:extLst>
                  <a:ext uri="{FF2B5EF4-FFF2-40B4-BE49-F238E27FC236}">
                    <a16:creationId xmlns:a16="http://schemas.microsoft.com/office/drawing/2014/main" id="{D279EBFD-C4E2-F69B-90AE-3D835285924F}"/>
                  </a:ext>
                </a:extLst>
              </p:cNvPr>
              <p:cNvSpPr/>
              <p:nvPr/>
            </p:nvSpPr>
            <p:spPr>
              <a:xfrm>
                <a:off x="6715711" y="4534601"/>
                <a:ext cx="10640840" cy="1149782"/>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Parallelogram 24">
                <a:extLst>
                  <a:ext uri="{FF2B5EF4-FFF2-40B4-BE49-F238E27FC236}">
                    <a16:creationId xmlns:a16="http://schemas.microsoft.com/office/drawing/2014/main" id="{1FD28582-CE30-466F-73F6-BD3BEC143744}"/>
                  </a:ext>
                </a:extLst>
              </p:cNvPr>
              <p:cNvSpPr/>
              <p:nvPr/>
            </p:nvSpPr>
            <p:spPr>
              <a:xfrm>
                <a:off x="6627756" y="3253094"/>
                <a:ext cx="10850384" cy="1172424"/>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Parallelogram 25">
                <a:extLst>
                  <a:ext uri="{FF2B5EF4-FFF2-40B4-BE49-F238E27FC236}">
                    <a16:creationId xmlns:a16="http://schemas.microsoft.com/office/drawing/2014/main" id="{D31034BF-6AE1-3663-DAC3-73A72DA086AD}"/>
                  </a:ext>
                </a:extLst>
              </p:cNvPr>
              <p:cNvSpPr/>
              <p:nvPr/>
            </p:nvSpPr>
            <p:spPr>
              <a:xfrm>
                <a:off x="6677722" y="2119745"/>
                <a:ext cx="9479231" cy="1024266"/>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Parallelogram 26">
                <a:extLst>
                  <a:ext uri="{FF2B5EF4-FFF2-40B4-BE49-F238E27FC236}">
                    <a16:creationId xmlns:a16="http://schemas.microsoft.com/office/drawing/2014/main" id="{3B2551E0-0EA7-7952-8D94-1CB8F68BC600}"/>
                  </a:ext>
                </a:extLst>
              </p:cNvPr>
              <p:cNvSpPr/>
              <p:nvPr/>
            </p:nvSpPr>
            <p:spPr>
              <a:xfrm>
                <a:off x="6715711" y="1228692"/>
                <a:ext cx="7291062" cy="787826"/>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TextBox 22">
              <a:extLst>
                <a:ext uri="{FF2B5EF4-FFF2-40B4-BE49-F238E27FC236}">
                  <a16:creationId xmlns:a16="http://schemas.microsoft.com/office/drawing/2014/main" id="{D8CE78A9-51D7-F99D-198F-EC1C11B79E8F}"/>
                </a:ext>
              </a:extLst>
            </p:cNvPr>
            <p:cNvSpPr txBox="1"/>
            <p:nvPr/>
          </p:nvSpPr>
          <p:spPr>
            <a:xfrm>
              <a:off x="7022304" y="1305341"/>
              <a:ext cx="4874895" cy="4247317"/>
            </a:xfrm>
            <a:prstGeom prst="rect">
              <a:avLst/>
            </a:prstGeom>
            <a:noFill/>
          </p:spPr>
          <p:txBody>
            <a:bodyPr wrap="square" rtlCol="0">
              <a:spAutoFit/>
            </a:bodyPr>
            <a:lstStyle/>
            <a:p>
              <a:r>
                <a:rPr lang="en-GB" dirty="0">
                  <a:solidFill>
                    <a:srgbClr val="C46B23"/>
                  </a:solidFill>
                </a:rPr>
                <a:t>To maximise engagement with the game, we have several strategies.</a:t>
              </a:r>
            </a:p>
            <a:p>
              <a:endParaRPr lang="en-GB" dirty="0">
                <a:solidFill>
                  <a:srgbClr val="C46B23"/>
                </a:solidFill>
              </a:endParaRPr>
            </a:p>
            <a:p>
              <a:r>
                <a:rPr lang="en-GB" dirty="0">
                  <a:solidFill>
                    <a:srgbClr val="C46B23"/>
                  </a:solidFill>
                </a:rPr>
                <a:t>While players are AFK, their towers will continue to fight endless waves of weak enemies.</a:t>
              </a:r>
              <a:br>
                <a:rPr lang="en-GB" dirty="0">
                  <a:solidFill>
                    <a:srgbClr val="C46B23"/>
                  </a:solidFill>
                </a:rPr>
              </a:br>
              <a:br>
                <a:rPr lang="en-GB" dirty="0">
                  <a:solidFill>
                    <a:srgbClr val="C46B23"/>
                  </a:solidFill>
                </a:rPr>
              </a:br>
              <a:r>
                <a:rPr lang="en-GB" dirty="0">
                  <a:solidFill>
                    <a:srgbClr val="C46B23"/>
                  </a:solidFill>
                </a:rPr>
                <a:t>Sometimes, a Boss Wave will appear. This is a stronger than normal wave of enemies, and without player intervention they are likely to damage the player’s base.</a:t>
              </a:r>
            </a:p>
            <a:p>
              <a:endParaRPr lang="en-GB" dirty="0">
                <a:solidFill>
                  <a:srgbClr val="C46B23"/>
                </a:solidFill>
              </a:endParaRPr>
            </a:p>
            <a:p>
              <a:r>
                <a:rPr lang="en-GB" dirty="0">
                  <a:solidFill>
                    <a:srgbClr val="C46B23"/>
                  </a:solidFill>
                </a:rPr>
                <a:t>A notification is sent to the player when a boss wave is approaching. The player has 1 day to respond to the threat to their towers.</a:t>
              </a:r>
            </a:p>
          </p:txBody>
        </p:sp>
      </p:grpSp>
      <p:grpSp>
        <p:nvGrpSpPr>
          <p:cNvPr id="28" name="Group 27">
            <a:extLst>
              <a:ext uri="{FF2B5EF4-FFF2-40B4-BE49-F238E27FC236}">
                <a16:creationId xmlns:a16="http://schemas.microsoft.com/office/drawing/2014/main" id="{F5716A71-9DE4-1DFE-5B2B-3DA67E93A9EF}"/>
              </a:ext>
            </a:extLst>
          </p:cNvPr>
          <p:cNvGrpSpPr/>
          <p:nvPr/>
        </p:nvGrpSpPr>
        <p:grpSpPr>
          <a:xfrm>
            <a:off x="-45374534" y="1134546"/>
            <a:ext cx="16627517" cy="4401205"/>
            <a:chOff x="-9769517" y="1228397"/>
            <a:chExt cx="16627517" cy="4401205"/>
          </a:xfrm>
        </p:grpSpPr>
        <p:sp>
          <p:nvSpPr>
            <p:cNvPr id="29" name="Parallelogram 28">
              <a:extLst>
                <a:ext uri="{FF2B5EF4-FFF2-40B4-BE49-F238E27FC236}">
                  <a16:creationId xmlns:a16="http://schemas.microsoft.com/office/drawing/2014/main" id="{E5BC97AB-1225-C995-C79D-0A649E5E0117}"/>
                </a:ext>
              </a:extLst>
            </p:cNvPr>
            <p:cNvSpPr/>
            <p:nvPr/>
          </p:nvSpPr>
          <p:spPr>
            <a:xfrm>
              <a:off x="-9769517" y="1485900"/>
              <a:ext cx="16627517" cy="4143702"/>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7E6953F3-95A5-9163-9AA2-E623A7E6F203}"/>
                </a:ext>
              </a:extLst>
            </p:cNvPr>
            <p:cNvSpPr txBox="1"/>
            <p:nvPr/>
          </p:nvSpPr>
          <p:spPr>
            <a:xfrm>
              <a:off x="393700" y="1228397"/>
              <a:ext cx="6464300" cy="4401205"/>
            </a:xfrm>
            <a:prstGeom prst="rect">
              <a:avLst/>
            </a:prstGeom>
            <a:noFill/>
          </p:spPr>
          <p:txBody>
            <a:bodyPr wrap="square" rtlCol="0">
              <a:spAutoFit/>
            </a:bodyPr>
            <a:lstStyle/>
            <a:p>
              <a:r>
                <a:rPr lang="en-GB" sz="14000" b="1" dirty="0">
                  <a:solidFill>
                    <a:srgbClr val="C46B23"/>
                  </a:solidFill>
                </a:rPr>
                <a:t>Sell Sheet</a:t>
              </a:r>
            </a:p>
          </p:txBody>
        </p:sp>
      </p:grpSp>
      <p:pic>
        <p:nvPicPr>
          <p:cNvPr id="31" name="Content Placeholder 4" descr="A poster of a video game&#10;&#10;Description automatically generated">
            <a:extLst>
              <a:ext uri="{FF2B5EF4-FFF2-40B4-BE49-F238E27FC236}">
                <a16:creationId xmlns:a16="http://schemas.microsoft.com/office/drawing/2014/main" id="{FEE96E4C-5AB6-47EF-794A-CFAC3CBAF8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3357" y="22148800"/>
            <a:ext cx="4857155" cy="6870525"/>
          </a:xfrm>
          <a:prstGeom prst="rect">
            <a:avLst/>
          </a:prstGeom>
        </p:spPr>
      </p:pic>
    </p:spTree>
    <p:extLst>
      <p:ext uri="{BB962C8B-B14F-4D97-AF65-F5344CB8AC3E}">
        <p14:creationId xmlns:p14="http://schemas.microsoft.com/office/powerpoint/2010/main" val="4212264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8AFF2-0C1C-1341-1F52-CA2F39AADA8D}"/>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E0902754-5142-3923-0A97-8300CF1F94B0}"/>
              </a:ext>
            </a:extLst>
          </p:cNvPr>
          <p:cNvGrpSpPr/>
          <p:nvPr/>
        </p:nvGrpSpPr>
        <p:grpSpPr>
          <a:xfrm>
            <a:off x="8411892" y="2469634"/>
            <a:ext cx="5201238" cy="792121"/>
            <a:chOff x="8411892" y="2469634"/>
            <a:chExt cx="5201238" cy="792121"/>
          </a:xfrm>
        </p:grpSpPr>
        <p:sp>
          <p:nvSpPr>
            <p:cNvPr id="18" name="Parallelogram 17">
              <a:extLst>
                <a:ext uri="{FF2B5EF4-FFF2-40B4-BE49-F238E27FC236}">
                  <a16:creationId xmlns:a16="http://schemas.microsoft.com/office/drawing/2014/main" id="{BE4AC4EA-5847-DDA8-8E36-F237B685CBF5}"/>
                </a:ext>
              </a:extLst>
            </p:cNvPr>
            <p:cNvSpPr/>
            <p:nvPr/>
          </p:nvSpPr>
          <p:spPr>
            <a:xfrm>
              <a:off x="8411892" y="2469634"/>
              <a:ext cx="5201238" cy="792121"/>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F2BF9368-F9A6-49B3-66B0-C3FB0A9C314C}"/>
                </a:ext>
              </a:extLst>
            </p:cNvPr>
            <p:cNvSpPr/>
            <p:nvPr/>
          </p:nvSpPr>
          <p:spPr>
            <a:xfrm>
              <a:off x="11369040" y="2532264"/>
              <a:ext cx="655320" cy="655320"/>
            </a:xfrm>
            <a:prstGeom prst="ellipse">
              <a:avLst/>
            </a:prstGeom>
            <a:blipFill dpi="0" rotWithShape="1">
              <a:blip r:embed="rId3"/>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80EDF3BC-B594-291C-7C46-FD6582AB66DA}"/>
                </a:ext>
              </a:extLst>
            </p:cNvPr>
            <p:cNvSpPr txBox="1"/>
            <p:nvPr/>
          </p:nvSpPr>
          <p:spPr>
            <a:xfrm>
              <a:off x="8655685" y="2534644"/>
              <a:ext cx="2905125" cy="646331"/>
            </a:xfrm>
            <a:prstGeom prst="rect">
              <a:avLst/>
            </a:prstGeom>
            <a:noFill/>
          </p:spPr>
          <p:txBody>
            <a:bodyPr wrap="square" rtlCol="0">
              <a:spAutoFit/>
            </a:bodyPr>
            <a:lstStyle/>
            <a:p>
              <a:r>
                <a:rPr lang="en-GB" dirty="0">
                  <a:solidFill>
                    <a:srgbClr val="C46B23"/>
                  </a:solidFill>
                </a:rPr>
                <a:t>James Petworth – Lead Programmer</a:t>
              </a:r>
            </a:p>
          </p:txBody>
        </p:sp>
      </p:grpSp>
      <p:grpSp>
        <p:nvGrpSpPr>
          <p:cNvPr id="33" name="Group 32">
            <a:extLst>
              <a:ext uri="{FF2B5EF4-FFF2-40B4-BE49-F238E27FC236}">
                <a16:creationId xmlns:a16="http://schemas.microsoft.com/office/drawing/2014/main" id="{4E9F5AD3-5C06-4D45-EF34-22D6BD0E543C}"/>
              </a:ext>
            </a:extLst>
          </p:cNvPr>
          <p:cNvGrpSpPr/>
          <p:nvPr/>
        </p:nvGrpSpPr>
        <p:grpSpPr>
          <a:xfrm>
            <a:off x="8636682" y="1577003"/>
            <a:ext cx="5201238" cy="792121"/>
            <a:chOff x="8636682" y="1577003"/>
            <a:chExt cx="5201238" cy="792121"/>
          </a:xfrm>
        </p:grpSpPr>
        <p:sp>
          <p:nvSpPr>
            <p:cNvPr id="19" name="Parallelogram 18">
              <a:extLst>
                <a:ext uri="{FF2B5EF4-FFF2-40B4-BE49-F238E27FC236}">
                  <a16:creationId xmlns:a16="http://schemas.microsoft.com/office/drawing/2014/main" id="{B451D30D-B1D5-3E2F-6BC3-6800DA564054}"/>
                </a:ext>
              </a:extLst>
            </p:cNvPr>
            <p:cNvSpPr/>
            <p:nvPr/>
          </p:nvSpPr>
          <p:spPr>
            <a:xfrm>
              <a:off x="8636682" y="1577003"/>
              <a:ext cx="5201238" cy="792121"/>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C645DE64-75D6-B5A3-2A7C-8A92FF6C4D99}"/>
                </a:ext>
              </a:extLst>
            </p:cNvPr>
            <p:cNvSpPr/>
            <p:nvPr/>
          </p:nvSpPr>
          <p:spPr>
            <a:xfrm>
              <a:off x="11369040" y="1638080"/>
              <a:ext cx="655320" cy="655320"/>
            </a:xfrm>
            <a:prstGeom prst="ellipse">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CFE85930-39CB-09BC-E781-0D4571D21F80}"/>
                </a:ext>
              </a:extLst>
            </p:cNvPr>
            <p:cNvSpPr txBox="1"/>
            <p:nvPr/>
          </p:nvSpPr>
          <p:spPr>
            <a:xfrm>
              <a:off x="8865282" y="1647069"/>
              <a:ext cx="2412319" cy="646331"/>
            </a:xfrm>
            <a:prstGeom prst="rect">
              <a:avLst/>
            </a:prstGeom>
            <a:noFill/>
          </p:spPr>
          <p:txBody>
            <a:bodyPr wrap="square" rtlCol="0">
              <a:spAutoFit/>
            </a:bodyPr>
            <a:lstStyle/>
            <a:p>
              <a:r>
                <a:rPr lang="en-GB" dirty="0">
                  <a:solidFill>
                    <a:srgbClr val="C46B23"/>
                  </a:solidFill>
                </a:rPr>
                <a:t>Jon Sanders – Design</a:t>
              </a:r>
              <a:br>
                <a:rPr lang="en-GB" dirty="0">
                  <a:solidFill>
                    <a:srgbClr val="C46B23"/>
                  </a:solidFill>
                </a:rPr>
              </a:br>
              <a:r>
                <a:rPr lang="en-GB" dirty="0">
                  <a:solidFill>
                    <a:srgbClr val="C46B23"/>
                  </a:solidFill>
                </a:rPr>
                <a:t>Director</a:t>
              </a:r>
            </a:p>
          </p:txBody>
        </p:sp>
      </p:grpSp>
      <p:grpSp>
        <p:nvGrpSpPr>
          <p:cNvPr id="32" name="Group 31">
            <a:extLst>
              <a:ext uri="{FF2B5EF4-FFF2-40B4-BE49-F238E27FC236}">
                <a16:creationId xmlns:a16="http://schemas.microsoft.com/office/drawing/2014/main" id="{CBE3FBF4-46B0-3A18-3636-D9A4662D7E77}"/>
              </a:ext>
            </a:extLst>
          </p:cNvPr>
          <p:cNvGrpSpPr/>
          <p:nvPr/>
        </p:nvGrpSpPr>
        <p:grpSpPr>
          <a:xfrm>
            <a:off x="8865282" y="684372"/>
            <a:ext cx="5201238" cy="792121"/>
            <a:chOff x="8865282" y="684372"/>
            <a:chExt cx="5201238" cy="792121"/>
          </a:xfrm>
        </p:grpSpPr>
        <p:sp>
          <p:nvSpPr>
            <p:cNvPr id="20" name="Parallelogram 19">
              <a:extLst>
                <a:ext uri="{FF2B5EF4-FFF2-40B4-BE49-F238E27FC236}">
                  <a16:creationId xmlns:a16="http://schemas.microsoft.com/office/drawing/2014/main" id="{D871C938-7F08-7C9D-4262-042D8A1CCFA5}"/>
                </a:ext>
              </a:extLst>
            </p:cNvPr>
            <p:cNvSpPr/>
            <p:nvPr/>
          </p:nvSpPr>
          <p:spPr>
            <a:xfrm>
              <a:off x="8865282" y="684372"/>
              <a:ext cx="5201238" cy="792121"/>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AADA263D-2DF6-539F-8922-B90BD0B1A322}"/>
                </a:ext>
              </a:extLst>
            </p:cNvPr>
            <p:cNvSpPr/>
            <p:nvPr/>
          </p:nvSpPr>
          <p:spPr>
            <a:xfrm>
              <a:off x="11369040" y="784797"/>
              <a:ext cx="655320" cy="655320"/>
            </a:xfrm>
            <a:prstGeom prst="ellipse">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a:extLst>
                <a:ext uri="{FF2B5EF4-FFF2-40B4-BE49-F238E27FC236}">
                  <a16:creationId xmlns:a16="http://schemas.microsoft.com/office/drawing/2014/main" id="{A41B4DD0-18DE-2619-B47B-3835717837FF}"/>
                </a:ext>
              </a:extLst>
            </p:cNvPr>
            <p:cNvSpPr txBox="1"/>
            <p:nvPr/>
          </p:nvSpPr>
          <p:spPr>
            <a:xfrm>
              <a:off x="9049433" y="742504"/>
              <a:ext cx="2228168" cy="646331"/>
            </a:xfrm>
            <a:prstGeom prst="rect">
              <a:avLst/>
            </a:prstGeom>
            <a:noFill/>
          </p:spPr>
          <p:txBody>
            <a:bodyPr wrap="square" rtlCol="0">
              <a:spAutoFit/>
            </a:bodyPr>
            <a:lstStyle/>
            <a:p>
              <a:r>
                <a:rPr lang="en-GB" dirty="0">
                  <a:solidFill>
                    <a:srgbClr val="C46B23"/>
                  </a:solidFill>
                </a:rPr>
                <a:t>Lou Hudson – Senior</a:t>
              </a:r>
              <a:br>
                <a:rPr lang="en-GB" dirty="0">
                  <a:solidFill>
                    <a:srgbClr val="C46B23"/>
                  </a:solidFill>
                </a:rPr>
              </a:br>
              <a:r>
                <a:rPr lang="en-GB" dirty="0">
                  <a:solidFill>
                    <a:srgbClr val="C46B23"/>
                  </a:solidFill>
                </a:rPr>
                <a:t>Producer</a:t>
              </a:r>
            </a:p>
          </p:txBody>
        </p:sp>
      </p:grpSp>
      <p:grpSp>
        <p:nvGrpSpPr>
          <p:cNvPr id="31" name="Group 30">
            <a:extLst>
              <a:ext uri="{FF2B5EF4-FFF2-40B4-BE49-F238E27FC236}">
                <a16:creationId xmlns:a16="http://schemas.microsoft.com/office/drawing/2014/main" id="{33ABDB6A-50D1-B34C-4E65-93FC1E99D59D}"/>
              </a:ext>
            </a:extLst>
          </p:cNvPr>
          <p:cNvGrpSpPr/>
          <p:nvPr/>
        </p:nvGrpSpPr>
        <p:grpSpPr>
          <a:xfrm>
            <a:off x="-762001" y="28662"/>
            <a:ext cx="9081817" cy="3233093"/>
            <a:chOff x="-762001" y="28662"/>
            <a:chExt cx="9081817" cy="3233093"/>
          </a:xfrm>
        </p:grpSpPr>
        <p:sp>
          <p:nvSpPr>
            <p:cNvPr id="29" name="Parallelogram 28">
              <a:extLst>
                <a:ext uri="{FF2B5EF4-FFF2-40B4-BE49-F238E27FC236}">
                  <a16:creationId xmlns:a16="http://schemas.microsoft.com/office/drawing/2014/main" id="{258D06CE-0F0A-9313-E0A0-26DAFAC6A04B}"/>
                </a:ext>
              </a:extLst>
            </p:cNvPr>
            <p:cNvSpPr/>
            <p:nvPr/>
          </p:nvSpPr>
          <p:spPr>
            <a:xfrm>
              <a:off x="-762001" y="667525"/>
              <a:ext cx="9081817" cy="2594230"/>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5E71449B-07D1-16E8-3383-A312AD08EF73}"/>
                </a:ext>
              </a:extLst>
            </p:cNvPr>
            <p:cNvSpPr txBox="1"/>
            <p:nvPr/>
          </p:nvSpPr>
          <p:spPr>
            <a:xfrm>
              <a:off x="88630" y="28662"/>
              <a:ext cx="8102870" cy="3108543"/>
            </a:xfrm>
            <a:prstGeom prst="rect">
              <a:avLst/>
            </a:prstGeom>
            <a:noFill/>
          </p:spPr>
          <p:txBody>
            <a:bodyPr wrap="square" rtlCol="0">
              <a:spAutoFit/>
            </a:bodyPr>
            <a:lstStyle/>
            <a:p>
              <a:r>
                <a:rPr lang="en-GB" sz="2800" b="1" dirty="0">
                  <a:solidFill>
                    <a:srgbClr val="C46B23"/>
                  </a:solidFill>
                  <a:latin typeface="Aharoni" panose="02010803020104030203" pitchFamily="2" charset="-79"/>
                  <a:cs typeface="Aharoni" panose="02010803020104030203" pitchFamily="2" charset="-79"/>
                </a:rPr>
                <a:t>TowerStart Games</a:t>
              </a:r>
            </a:p>
            <a:p>
              <a:endParaRPr lang="en-GB" sz="2800" b="1" dirty="0">
                <a:solidFill>
                  <a:srgbClr val="C46B23"/>
                </a:solidFill>
              </a:endParaRPr>
            </a:p>
            <a:p>
              <a:pPr marL="457200" indent="-457200">
                <a:buFont typeface="Arial" panose="020B0604020202020204" pitchFamily="34" charset="0"/>
                <a:buChar char="•"/>
              </a:pPr>
              <a:r>
                <a:rPr lang="en-GB" sz="2800" dirty="0">
                  <a:solidFill>
                    <a:srgbClr val="C46B23"/>
                  </a:solidFill>
                </a:rPr>
                <a:t>Founded in 2020</a:t>
              </a:r>
            </a:p>
            <a:p>
              <a:pPr marL="457200" indent="-457200">
                <a:buFont typeface="Arial" panose="020B0604020202020204" pitchFamily="34" charset="0"/>
                <a:buChar char="•"/>
              </a:pPr>
              <a:r>
                <a:rPr lang="en-GB" sz="2800" dirty="0">
                  <a:solidFill>
                    <a:srgbClr val="C46B23"/>
                  </a:solidFill>
                </a:rPr>
                <a:t>Released “Woodland Defence” last year</a:t>
              </a:r>
            </a:p>
            <a:p>
              <a:pPr marL="457200" indent="-457200">
                <a:buFont typeface="Arial" panose="020B0604020202020204" pitchFamily="34" charset="0"/>
                <a:buChar char="•"/>
              </a:pPr>
              <a:r>
                <a:rPr lang="en-GB" sz="2800" dirty="0">
                  <a:solidFill>
                    <a:srgbClr val="C46B23"/>
                  </a:solidFill>
                </a:rPr>
                <a:t>Achieved 100k downloads in first week on iOS</a:t>
              </a:r>
            </a:p>
            <a:p>
              <a:pPr marL="457200" indent="-457200">
                <a:buFont typeface="Arial" panose="020B0604020202020204" pitchFamily="34" charset="0"/>
                <a:buChar char="•"/>
              </a:pPr>
              <a:r>
                <a:rPr lang="en-GB" sz="2800" dirty="0">
                  <a:solidFill>
                    <a:srgbClr val="C46B23"/>
                  </a:solidFill>
                </a:rPr>
                <a:t>Small team with big pedigree</a:t>
              </a:r>
            </a:p>
            <a:p>
              <a:pPr marL="457200" indent="-457200">
                <a:buFont typeface="Arial" panose="020B0604020202020204" pitchFamily="34" charset="0"/>
                <a:buChar char="•"/>
              </a:pPr>
              <a:r>
                <a:rPr lang="en-GB" sz="2800" dirty="0">
                  <a:solidFill>
                    <a:srgbClr val="C46B23"/>
                  </a:solidFill>
                </a:rPr>
                <a:t>Located in Brighton – hub for mobile games</a:t>
              </a:r>
            </a:p>
          </p:txBody>
        </p:sp>
      </p:grpSp>
      <p:grpSp>
        <p:nvGrpSpPr>
          <p:cNvPr id="37" name="Group 36">
            <a:extLst>
              <a:ext uri="{FF2B5EF4-FFF2-40B4-BE49-F238E27FC236}">
                <a16:creationId xmlns:a16="http://schemas.microsoft.com/office/drawing/2014/main" id="{11856231-B621-6A3C-E4EC-0BD16921FE5B}"/>
              </a:ext>
            </a:extLst>
          </p:cNvPr>
          <p:cNvGrpSpPr/>
          <p:nvPr/>
        </p:nvGrpSpPr>
        <p:grpSpPr>
          <a:xfrm>
            <a:off x="-325943" y="4084320"/>
            <a:ext cx="15863123" cy="2089308"/>
            <a:chOff x="-325943" y="4084320"/>
            <a:chExt cx="15863123" cy="2089308"/>
          </a:xfrm>
        </p:grpSpPr>
        <p:grpSp>
          <p:nvGrpSpPr>
            <p:cNvPr id="14" name="Group 13">
              <a:extLst>
                <a:ext uri="{FF2B5EF4-FFF2-40B4-BE49-F238E27FC236}">
                  <a16:creationId xmlns:a16="http://schemas.microsoft.com/office/drawing/2014/main" id="{36C984DF-A339-26A7-5DD4-7234D31D761E}"/>
                </a:ext>
              </a:extLst>
            </p:cNvPr>
            <p:cNvGrpSpPr/>
            <p:nvPr/>
          </p:nvGrpSpPr>
          <p:grpSpPr>
            <a:xfrm>
              <a:off x="2872362" y="4084320"/>
              <a:ext cx="12664818" cy="2089308"/>
              <a:chOff x="2872362" y="4084320"/>
              <a:chExt cx="12664818" cy="2089308"/>
            </a:xfrm>
          </p:grpSpPr>
          <p:sp>
            <p:nvSpPr>
              <p:cNvPr id="12" name="Parallelogram 11">
                <a:extLst>
                  <a:ext uri="{FF2B5EF4-FFF2-40B4-BE49-F238E27FC236}">
                    <a16:creationId xmlns:a16="http://schemas.microsoft.com/office/drawing/2014/main" id="{3960EC34-538D-C81C-6EB6-F03C53E81C54}"/>
                  </a:ext>
                </a:extLst>
              </p:cNvPr>
              <p:cNvSpPr/>
              <p:nvPr/>
            </p:nvSpPr>
            <p:spPr>
              <a:xfrm>
                <a:off x="2872362" y="4084320"/>
                <a:ext cx="12664818" cy="2089308"/>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descr="A logo of a square object&#10;&#10;Description automatically generated">
                <a:extLst>
                  <a:ext uri="{FF2B5EF4-FFF2-40B4-BE49-F238E27FC236}">
                    <a16:creationId xmlns:a16="http://schemas.microsoft.com/office/drawing/2014/main" id="{4419DDD2-19F0-BBF2-ACAA-65ACEF3D7D5E}"/>
                  </a:ext>
                </a:extLst>
              </p:cNvPr>
              <p:cNvPicPr>
                <a:picLocks noChangeAspect="1"/>
              </p:cNvPicPr>
              <p:nvPr/>
            </p:nvPicPr>
            <p:blipFill>
              <a:blip r:embed="rId6">
                <a:extLst>
                  <a:ext uri="{28A0092B-C50C-407E-A947-70E740481C1C}">
                    <a14:useLocalDpi xmlns:a14="http://schemas.microsoft.com/office/drawing/2010/main" val="0"/>
                  </a:ext>
                </a:extLst>
              </a:blip>
              <a:srcRect l="30936" r="22552" b="15717"/>
              <a:stretch/>
            </p:blipFill>
            <p:spPr>
              <a:xfrm rot="2385824">
                <a:off x="10142219" y="4084320"/>
                <a:ext cx="2049781" cy="2089308"/>
              </a:xfrm>
              <a:prstGeom prst="rect">
                <a:avLst/>
              </a:prstGeom>
            </p:spPr>
          </p:pic>
          <p:sp>
            <p:nvSpPr>
              <p:cNvPr id="6" name="TextBox 5">
                <a:extLst>
                  <a:ext uri="{FF2B5EF4-FFF2-40B4-BE49-F238E27FC236}">
                    <a16:creationId xmlns:a16="http://schemas.microsoft.com/office/drawing/2014/main" id="{EF791C61-6EB8-F0B4-B8D5-27285325038C}"/>
                  </a:ext>
                </a:extLst>
              </p:cNvPr>
              <p:cNvSpPr txBox="1"/>
              <p:nvPr/>
            </p:nvSpPr>
            <p:spPr>
              <a:xfrm>
                <a:off x="3352800" y="4732020"/>
                <a:ext cx="6966972" cy="1015663"/>
              </a:xfrm>
              <a:prstGeom prst="rect">
                <a:avLst/>
              </a:prstGeom>
              <a:noFill/>
            </p:spPr>
            <p:txBody>
              <a:bodyPr wrap="none" rtlCol="0">
                <a:spAutoFit/>
              </a:bodyPr>
              <a:lstStyle/>
              <a:p>
                <a:r>
                  <a:rPr lang="en-GB" sz="6000" dirty="0">
                    <a:solidFill>
                      <a:srgbClr val="C46B23"/>
                    </a:solidFill>
                    <a:latin typeface="Aharoni" panose="02010803020104030203" pitchFamily="2" charset="-79"/>
                    <a:cs typeface="Aharoni" panose="02010803020104030203" pitchFamily="2" charset="-79"/>
                  </a:rPr>
                  <a:t>TowerStart Games</a:t>
                </a:r>
              </a:p>
            </p:txBody>
          </p:sp>
        </p:grpSp>
        <p:pic>
          <p:nvPicPr>
            <p:cNvPr id="36" name="Picture 35" descr="A blue and red machine with red tubes&#10;&#10;Description automatically generated">
              <a:extLst>
                <a:ext uri="{FF2B5EF4-FFF2-40B4-BE49-F238E27FC236}">
                  <a16:creationId xmlns:a16="http://schemas.microsoft.com/office/drawing/2014/main" id="{2886EED9-AAFB-CDB1-ACF7-4E827EA740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943" y="4239458"/>
              <a:ext cx="3438524" cy="1934170"/>
            </a:xfrm>
            <a:prstGeom prst="rect">
              <a:avLst/>
            </a:prstGeom>
          </p:spPr>
        </p:pic>
      </p:grpSp>
      <p:grpSp>
        <p:nvGrpSpPr>
          <p:cNvPr id="47" name="Group 46">
            <a:extLst>
              <a:ext uri="{FF2B5EF4-FFF2-40B4-BE49-F238E27FC236}">
                <a16:creationId xmlns:a16="http://schemas.microsoft.com/office/drawing/2014/main" id="{86805230-405F-B5AC-1A98-DB1C0978EC12}"/>
              </a:ext>
            </a:extLst>
          </p:cNvPr>
          <p:cNvGrpSpPr/>
          <p:nvPr/>
        </p:nvGrpSpPr>
        <p:grpSpPr>
          <a:xfrm>
            <a:off x="21600000" y="270468"/>
            <a:ext cx="15278100" cy="1644497"/>
            <a:chOff x="1211943" y="451655"/>
            <a:chExt cx="15278100" cy="1644497"/>
          </a:xfrm>
        </p:grpSpPr>
        <p:sp>
          <p:nvSpPr>
            <p:cNvPr id="42" name="Parallelogram 41">
              <a:extLst>
                <a:ext uri="{FF2B5EF4-FFF2-40B4-BE49-F238E27FC236}">
                  <a16:creationId xmlns:a16="http://schemas.microsoft.com/office/drawing/2014/main" id="{4F4C7442-8E26-2408-D404-1ECAA7BE950D}"/>
                </a:ext>
              </a:extLst>
            </p:cNvPr>
            <p:cNvSpPr/>
            <p:nvPr/>
          </p:nvSpPr>
          <p:spPr>
            <a:xfrm>
              <a:off x="1211943" y="451655"/>
              <a:ext cx="15278100" cy="1644497"/>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descr="A close up of a logo&#10;&#10;Description automatically generated">
              <a:extLst>
                <a:ext uri="{FF2B5EF4-FFF2-40B4-BE49-F238E27FC236}">
                  <a16:creationId xmlns:a16="http://schemas.microsoft.com/office/drawing/2014/main" id="{5D475829-36DF-AA65-E1CF-72E2239667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6127" y="660377"/>
              <a:ext cx="9081817" cy="1191153"/>
            </a:xfrm>
            <a:prstGeom prst="rect">
              <a:avLst/>
            </a:prstGeom>
          </p:spPr>
        </p:pic>
      </p:grpSp>
      <p:grpSp>
        <p:nvGrpSpPr>
          <p:cNvPr id="4" name="Group 3">
            <a:extLst>
              <a:ext uri="{FF2B5EF4-FFF2-40B4-BE49-F238E27FC236}">
                <a16:creationId xmlns:a16="http://schemas.microsoft.com/office/drawing/2014/main" id="{E28532A5-DA63-A753-204D-FEC90B3E8278}"/>
              </a:ext>
            </a:extLst>
          </p:cNvPr>
          <p:cNvGrpSpPr/>
          <p:nvPr/>
        </p:nvGrpSpPr>
        <p:grpSpPr>
          <a:xfrm>
            <a:off x="-22320000" y="2293400"/>
            <a:ext cx="9639300" cy="792121"/>
            <a:chOff x="-381000" y="2293400"/>
            <a:chExt cx="9639300" cy="792121"/>
          </a:xfrm>
        </p:grpSpPr>
        <p:sp>
          <p:nvSpPr>
            <p:cNvPr id="5" name="Parallelogram 4">
              <a:extLst>
                <a:ext uri="{FF2B5EF4-FFF2-40B4-BE49-F238E27FC236}">
                  <a16:creationId xmlns:a16="http://schemas.microsoft.com/office/drawing/2014/main" id="{90561E8E-4F91-560E-0C84-C58057EF81BA}"/>
                </a:ext>
              </a:extLst>
            </p:cNvPr>
            <p:cNvSpPr/>
            <p:nvPr/>
          </p:nvSpPr>
          <p:spPr>
            <a:xfrm>
              <a:off x="-381000" y="2293400"/>
              <a:ext cx="9639300" cy="792121"/>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6DC2BDA-F0C5-40CB-A51A-347587CCE6A0}"/>
                </a:ext>
              </a:extLst>
            </p:cNvPr>
            <p:cNvSpPr txBox="1"/>
            <p:nvPr/>
          </p:nvSpPr>
          <p:spPr>
            <a:xfrm>
              <a:off x="0" y="2430148"/>
              <a:ext cx="9117945" cy="461665"/>
            </a:xfrm>
            <a:prstGeom prst="rect">
              <a:avLst/>
            </a:prstGeom>
            <a:noFill/>
          </p:spPr>
          <p:txBody>
            <a:bodyPr wrap="none" rtlCol="0">
              <a:spAutoFit/>
            </a:bodyPr>
            <a:lstStyle/>
            <a:p>
              <a:r>
                <a:rPr lang="en-GB" sz="2400" b="1" dirty="0">
                  <a:solidFill>
                    <a:srgbClr val="C46B23"/>
                  </a:solidFill>
                </a:rPr>
                <a:t>A casual and seamless idle tower defence base building game</a:t>
              </a:r>
            </a:p>
          </p:txBody>
        </p:sp>
      </p:grpSp>
      <p:sp>
        <p:nvSpPr>
          <p:cNvPr id="41" name="Parallelogram 40">
            <a:extLst>
              <a:ext uri="{FF2B5EF4-FFF2-40B4-BE49-F238E27FC236}">
                <a16:creationId xmlns:a16="http://schemas.microsoft.com/office/drawing/2014/main" id="{EDBCCCA3-5F32-F35B-D72A-DE1532F6914A}"/>
              </a:ext>
            </a:extLst>
          </p:cNvPr>
          <p:cNvSpPr/>
          <p:nvPr/>
        </p:nvSpPr>
        <p:spPr>
          <a:xfrm>
            <a:off x="-22320000" y="3428999"/>
            <a:ext cx="11353800" cy="3196175"/>
          </a:xfrm>
          <a:prstGeom prst="parallelogram">
            <a:avLst/>
          </a:prstGeom>
          <a:blipFill dpi="0" rotWithShape="1">
            <a:blip r:embed="rId9"/>
            <a:srcRect/>
            <a:tile tx="1270000" ty="-381000" sx="37000" sy="3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a:extLst>
              <a:ext uri="{FF2B5EF4-FFF2-40B4-BE49-F238E27FC236}">
                <a16:creationId xmlns:a16="http://schemas.microsoft.com/office/drawing/2014/main" id="{0D99D744-9D02-48BA-0206-CB2C818ED79A}"/>
              </a:ext>
            </a:extLst>
          </p:cNvPr>
          <p:cNvGrpSpPr/>
          <p:nvPr/>
        </p:nvGrpSpPr>
        <p:grpSpPr>
          <a:xfrm>
            <a:off x="4042505" y="-27793600"/>
            <a:ext cx="4404121" cy="7303362"/>
            <a:chOff x="3825458" y="3206319"/>
            <a:chExt cx="4404121" cy="7303362"/>
          </a:xfrm>
        </p:grpSpPr>
        <p:grpSp>
          <p:nvGrpSpPr>
            <p:cNvPr id="45" name="Group 44">
              <a:extLst>
                <a:ext uri="{FF2B5EF4-FFF2-40B4-BE49-F238E27FC236}">
                  <a16:creationId xmlns:a16="http://schemas.microsoft.com/office/drawing/2014/main" id="{073E8CFD-D6B1-41A0-A5CB-6BEB207A2D10}"/>
                </a:ext>
              </a:extLst>
            </p:cNvPr>
            <p:cNvGrpSpPr/>
            <p:nvPr/>
          </p:nvGrpSpPr>
          <p:grpSpPr>
            <a:xfrm>
              <a:off x="3825458" y="3206319"/>
              <a:ext cx="4404121" cy="7303362"/>
              <a:chOff x="3595954" y="-3154944"/>
              <a:chExt cx="4404121" cy="7303362"/>
            </a:xfrm>
          </p:grpSpPr>
          <p:sp>
            <p:nvSpPr>
              <p:cNvPr id="49" name="Parallelogram 48">
                <a:extLst>
                  <a:ext uri="{FF2B5EF4-FFF2-40B4-BE49-F238E27FC236}">
                    <a16:creationId xmlns:a16="http://schemas.microsoft.com/office/drawing/2014/main" id="{BAA35E27-6132-2E45-56A4-4960FC2568B2}"/>
                  </a:ext>
                </a:extLst>
              </p:cNvPr>
              <p:cNvSpPr/>
              <p:nvPr/>
            </p:nvSpPr>
            <p:spPr>
              <a:xfrm rot="21114922">
                <a:off x="3595954" y="-3154944"/>
                <a:ext cx="4404121" cy="7303362"/>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537AA5EF-9DAA-77BC-D4CC-1B8476D03010}"/>
                  </a:ext>
                </a:extLst>
              </p:cNvPr>
              <p:cNvSpPr txBox="1"/>
              <p:nvPr/>
            </p:nvSpPr>
            <p:spPr>
              <a:xfrm>
                <a:off x="4477779" y="731422"/>
                <a:ext cx="2735545" cy="3139321"/>
              </a:xfrm>
              <a:prstGeom prst="rect">
                <a:avLst/>
              </a:prstGeom>
              <a:noFill/>
            </p:spPr>
            <p:txBody>
              <a:bodyPr wrap="square" rtlCol="0">
                <a:spAutoFit/>
              </a:bodyPr>
              <a:lstStyle/>
              <a:p>
                <a:r>
                  <a:rPr lang="en-GB" sz="2200" b="1" dirty="0">
                    <a:solidFill>
                      <a:srgbClr val="C46B23"/>
                    </a:solidFill>
                  </a:rPr>
                  <a:t>Summary:</a:t>
                </a:r>
              </a:p>
              <a:p>
                <a:br>
                  <a:rPr lang="en-GB" sz="2200" dirty="0">
                    <a:solidFill>
                      <a:srgbClr val="C46B23"/>
                    </a:solidFill>
                  </a:rPr>
                </a:br>
                <a:r>
                  <a:rPr lang="en-GB" sz="2200" dirty="0">
                    <a:solidFill>
                      <a:srgbClr val="C46B23"/>
                    </a:solidFill>
                  </a:rPr>
                  <a:t>Towerland is a game where players fight against an endless invasion of enemies by placing and upgrading defensive towers and buildings</a:t>
                </a:r>
              </a:p>
            </p:txBody>
          </p:sp>
        </p:grpSp>
        <p:sp>
          <p:nvSpPr>
            <p:cNvPr id="48" name="TextBox 47">
              <a:extLst>
                <a:ext uri="{FF2B5EF4-FFF2-40B4-BE49-F238E27FC236}">
                  <a16:creationId xmlns:a16="http://schemas.microsoft.com/office/drawing/2014/main" id="{C92AAB60-0929-AFEB-7352-D431531E0039}"/>
                </a:ext>
              </a:extLst>
            </p:cNvPr>
            <p:cNvSpPr txBox="1"/>
            <p:nvPr/>
          </p:nvSpPr>
          <p:spPr>
            <a:xfrm>
              <a:off x="4464083" y="3380125"/>
              <a:ext cx="3263833" cy="3477875"/>
            </a:xfrm>
            <a:prstGeom prst="rect">
              <a:avLst/>
            </a:prstGeom>
            <a:noFill/>
          </p:spPr>
          <p:txBody>
            <a:bodyPr wrap="square" rtlCol="0">
              <a:spAutoFit/>
            </a:bodyPr>
            <a:lstStyle/>
            <a:p>
              <a:r>
                <a:rPr lang="en-GB" sz="2000" b="1" dirty="0">
                  <a:solidFill>
                    <a:srgbClr val="C46B23"/>
                  </a:solidFill>
                </a:rPr>
                <a:t>Manual Mode:</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may be waiting on buildings or upgrades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They still want to play</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Manually aim and snipe enemies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Get additional rewards</a:t>
              </a:r>
            </a:p>
          </p:txBody>
        </p:sp>
      </p:grpSp>
      <p:sp>
        <p:nvSpPr>
          <p:cNvPr id="51" name="Parallelogram 50">
            <a:extLst>
              <a:ext uri="{FF2B5EF4-FFF2-40B4-BE49-F238E27FC236}">
                <a16:creationId xmlns:a16="http://schemas.microsoft.com/office/drawing/2014/main" id="{DD66D6F2-67CA-C390-6A76-985760DA4AAC}"/>
              </a:ext>
            </a:extLst>
          </p:cNvPr>
          <p:cNvSpPr/>
          <p:nvPr/>
        </p:nvSpPr>
        <p:spPr>
          <a:xfrm rot="21180735">
            <a:off x="135787" y="-30097600"/>
            <a:ext cx="4404121" cy="8573517"/>
          </a:xfrm>
          <a:prstGeom prst="parallelogram">
            <a:avLst/>
          </a:prstGeom>
          <a:blipFill dpi="0" rotWithShape="0">
            <a:blip r:embed="rId10"/>
            <a:srcRect/>
            <a:tile tx="0" ty="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Group 51">
            <a:extLst>
              <a:ext uri="{FF2B5EF4-FFF2-40B4-BE49-F238E27FC236}">
                <a16:creationId xmlns:a16="http://schemas.microsoft.com/office/drawing/2014/main" id="{DEB41612-1E59-DC82-D87D-20ED30B2E541}"/>
              </a:ext>
            </a:extLst>
          </p:cNvPr>
          <p:cNvGrpSpPr/>
          <p:nvPr/>
        </p:nvGrpSpPr>
        <p:grpSpPr>
          <a:xfrm>
            <a:off x="7886937" y="-31405613"/>
            <a:ext cx="4515564" cy="9285130"/>
            <a:chOff x="7690834" y="-7428013"/>
            <a:chExt cx="4515564" cy="9285130"/>
          </a:xfrm>
        </p:grpSpPr>
        <p:sp>
          <p:nvSpPr>
            <p:cNvPr id="53" name="Parallelogram 52">
              <a:extLst>
                <a:ext uri="{FF2B5EF4-FFF2-40B4-BE49-F238E27FC236}">
                  <a16:creationId xmlns:a16="http://schemas.microsoft.com/office/drawing/2014/main" id="{05AA1BA5-BFE7-6FDA-94A7-DD34E5994F54}"/>
                </a:ext>
              </a:extLst>
            </p:cNvPr>
            <p:cNvSpPr/>
            <p:nvPr/>
          </p:nvSpPr>
          <p:spPr>
            <a:xfrm rot="21191549">
              <a:off x="7690834" y="-7406650"/>
              <a:ext cx="4404121" cy="9263767"/>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Parallelogram 53">
              <a:extLst>
                <a:ext uri="{FF2B5EF4-FFF2-40B4-BE49-F238E27FC236}">
                  <a16:creationId xmlns:a16="http://schemas.microsoft.com/office/drawing/2014/main" id="{15FD6C2E-DA83-60F4-843E-99E1EB255A98}"/>
                </a:ext>
              </a:extLst>
            </p:cNvPr>
            <p:cNvSpPr/>
            <p:nvPr/>
          </p:nvSpPr>
          <p:spPr>
            <a:xfrm rot="21191549">
              <a:off x="7802277" y="-7428013"/>
              <a:ext cx="4404121" cy="9263767"/>
            </a:xfrm>
            <a:prstGeom prst="parallelogram">
              <a:avLst/>
            </a:prstGeom>
            <a:blipFill dpi="0" rotWithShape="0">
              <a:blip r:embed="rId11"/>
              <a:srcRect/>
              <a:tile tx="0" ty="889000" sx="22000" sy="22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5" name="Group 54">
            <a:extLst>
              <a:ext uri="{FF2B5EF4-FFF2-40B4-BE49-F238E27FC236}">
                <a16:creationId xmlns:a16="http://schemas.microsoft.com/office/drawing/2014/main" id="{04D3144B-D380-33DD-1B4B-BC03AD8A4A5C}"/>
              </a:ext>
            </a:extLst>
          </p:cNvPr>
          <p:cNvGrpSpPr/>
          <p:nvPr/>
        </p:nvGrpSpPr>
        <p:grpSpPr>
          <a:xfrm>
            <a:off x="0" y="24453894"/>
            <a:ext cx="4404121" cy="8573517"/>
            <a:chOff x="-14106" y="-4042935"/>
            <a:chExt cx="4404121" cy="8573517"/>
          </a:xfrm>
        </p:grpSpPr>
        <p:grpSp>
          <p:nvGrpSpPr>
            <p:cNvPr id="56" name="Group 55">
              <a:extLst>
                <a:ext uri="{FF2B5EF4-FFF2-40B4-BE49-F238E27FC236}">
                  <a16:creationId xmlns:a16="http://schemas.microsoft.com/office/drawing/2014/main" id="{7F9813FC-CCB3-FEEA-6101-2544BE4A138C}"/>
                </a:ext>
              </a:extLst>
            </p:cNvPr>
            <p:cNvGrpSpPr>
              <a:grpSpLocks/>
            </p:cNvGrpSpPr>
            <p:nvPr/>
          </p:nvGrpSpPr>
          <p:grpSpPr>
            <a:xfrm>
              <a:off x="-14106" y="-4042935"/>
              <a:ext cx="4404121" cy="8573517"/>
              <a:chOff x="320726" y="2655576"/>
              <a:chExt cx="4404121" cy="8573517"/>
            </a:xfrm>
          </p:grpSpPr>
          <p:sp>
            <p:nvSpPr>
              <p:cNvPr id="58" name="Parallelogram 57">
                <a:extLst>
                  <a:ext uri="{FF2B5EF4-FFF2-40B4-BE49-F238E27FC236}">
                    <a16:creationId xmlns:a16="http://schemas.microsoft.com/office/drawing/2014/main" id="{1E9FE035-05A1-BAF3-5A39-C2A4E2D47188}"/>
                  </a:ext>
                </a:extLst>
              </p:cNvPr>
              <p:cNvSpPr/>
              <p:nvPr/>
            </p:nvSpPr>
            <p:spPr>
              <a:xfrm rot="21180735">
                <a:off x="320726" y="2655576"/>
                <a:ext cx="4404121" cy="8573517"/>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57180110-2E7F-42AD-9CD2-2F1919F8F6C4}"/>
                  </a:ext>
                </a:extLst>
              </p:cNvPr>
              <p:cNvSpPr txBox="1"/>
              <p:nvPr/>
            </p:nvSpPr>
            <p:spPr>
              <a:xfrm>
                <a:off x="1079913" y="2918772"/>
                <a:ext cx="3017520" cy="3693319"/>
              </a:xfrm>
              <a:prstGeom prst="rect">
                <a:avLst/>
              </a:prstGeom>
              <a:noFill/>
            </p:spPr>
            <p:txBody>
              <a:bodyPr wrap="square" rtlCol="0">
                <a:spAutoFit/>
              </a:bodyPr>
              <a:lstStyle/>
              <a:p>
                <a:r>
                  <a:rPr lang="en-GB" b="1" dirty="0">
                    <a:solidFill>
                      <a:srgbClr val="C46B23"/>
                    </a:solidFill>
                  </a:rPr>
                  <a:t>Variety of genres:</a:t>
                </a:r>
                <a:br>
                  <a:rPr lang="en-GB" b="1" dirty="0">
                    <a:solidFill>
                      <a:srgbClr val="C46B23"/>
                    </a:solidFill>
                  </a:rPr>
                </a:br>
                <a:endParaRPr lang="en-GB" b="1" dirty="0">
                  <a:solidFill>
                    <a:srgbClr val="C46B23"/>
                  </a:solidFill>
                </a:endParaRPr>
              </a:p>
              <a:p>
                <a:pPr marL="285750" indent="-285750">
                  <a:buFont typeface="Arial" panose="020B0604020202020204" pitchFamily="34" charset="0"/>
                  <a:buChar char="•"/>
                </a:pPr>
                <a:r>
                  <a:rPr lang="en-GB" dirty="0">
                    <a:solidFill>
                      <a:srgbClr val="C46B23"/>
                    </a:solidFill>
                  </a:rPr>
                  <a:t>Base Design – players place buildings and décor</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Manual sniper mode – players can interact manually for extra rewards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Idle Gameplay – Players come back online to a collection of rewards</a:t>
                </a:r>
              </a:p>
            </p:txBody>
          </p:sp>
        </p:grpSp>
        <p:sp>
          <p:nvSpPr>
            <p:cNvPr id="57" name="TextBox 56">
              <a:extLst>
                <a:ext uri="{FF2B5EF4-FFF2-40B4-BE49-F238E27FC236}">
                  <a16:creationId xmlns:a16="http://schemas.microsoft.com/office/drawing/2014/main" id="{43D38C89-952C-5F14-D0A0-0DA8DD4A6C84}"/>
                </a:ext>
              </a:extLst>
            </p:cNvPr>
            <p:cNvSpPr txBox="1"/>
            <p:nvPr/>
          </p:nvSpPr>
          <p:spPr>
            <a:xfrm>
              <a:off x="613307" y="56622"/>
              <a:ext cx="3149294" cy="4401205"/>
            </a:xfrm>
            <a:prstGeom prst="rect">
              <a:avLst/>
            </a:prstGeom>
            <a:noFill/>
          </p:spPr>
          <p:txBody>
            <a:bodyPr wrap="square" rtlCol="0">
              <a:spAutoFit/>
            </a:bodyPr>
            <a:lstStyle/>
            <a:p>
              <a:r>
                <a:rPr lang="en-GB" sz="2000" b="1" dirty="0">
                  <a:solidFill>
                    <a:srgbClr val="C46B23"/>
                  </a:solidFill>
                </a:rPr>
                <a:t>Base Design:</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place upgradable buildings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Slowly build out the fort</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Unlock new units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Automatically train units to fight the enemy onslaught</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Add décor to the fort</a:t>
              </a:r>
            </a:p>
          </p:txBody>
        </p:sp>
      </p:grpSp>
      <p:grpSp>
        <p:nvGrpSpPr>
          <p:cNvPr id="60" name="Group 59">
            <a:extLst>
              <a:ext uri="{FF2B5EF4-FFF2-40B4-BE49-F238E27FC236}">
                <a16:creationId xmlns:a16="http://schemas.microsoft.com/office/drawing/2014/main" id="{3D8A9855-CA41-9F70-15FD-98D6A3656E2E}"/>
              </a:ext>
            </a:extLst>
          </p:cNvPr>
          <p:cNvGrpSpPr/>
          <p:nvPr/>
        </p:nvGrpSpPr>
        <p:grpSpPr>
          <a:xfrm>
            <a:off x="7744618" y="23957324"/>
            <a:ext cx="4404121" cy="9263767"/>
            <a:chOff x="7690761" y="-5760000"/>
            <a:chExt cx="4404121" cy="9263767"/>
          </a:xfrm>
        </p:grpSpPr>
        <p:grpSp>
          <p:nvGrpSpPr>
            <p:cNvPr id="61" name="Group 60">
              <a:extLst>
                <a:ext uri="{FF2B5EF4-FFF2-40B4-BE49-F238E27FC236}">
                  <a16:creationId xmlns:a16="http://schemas.microsoft.com/office/drawing/2014/main" id="{6593E57C-1C15-A7F1-14FB-CD546BCA4FAE}"/>
                </a:ext>
              </a:extLst>
            </p:cNvPr>
            <p:cNvGrpSpPr/>
            <p:nvPr/>
          </p:nvGrpSpPr>
          <p:grpSpPr>
            <a:xfrm>
              <a:off x="7690761" y="-5760000"/>
              <a:ext cx="4404121" cy="9263767"/>
              <a:chOff x="7690761" y="2565696"/>
              <a:chExt cx="4404121" cy="5079278"/>
            </a:xfrm>
          </p:grpSpPr>
          <p:sp>
            <p:nvSpPr>
              <p:cNvPr id="63" name="Parallelogram 62">
                <a:extLst>
                  <a:ext uri="{FF2B5EF4-FFF2-40B4-BE49-F238E27FC236}">
                    <a16:creationId xmlns:a16="http://schemas.microsoft.com/office/drawing/2014/main" id="{52964605-1310-4902-7D6A-C33F4F4A1C77}"/>
                  </a:ext>
                </a:extLst>
              </p:cNvPr>
              <p:cNvSpPr/>
              <p:nvPr/>
            </p:nvSpPr>
            <p:spPr>
              <a:xfrm rot="21191549">
                <a:off x="7690761" y="2565696"/>
                <a:ext cx="4404121" cy="5079278"/>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70B07F1F-5A12-EB57-0002-A6A1D038161D}"/>
                  </a:ext>
                </a:extLst>
              </p:cNvPr>
              <p:cNvSpPr txBox="1"/>
              <p:nvPr/>
            </p:nvSpPr>
            <p:spPr>
              <a:xfrm>
                <a:off x="8398180" y="2799456"/>
                <a:ext cx="3198305" cy="2176906"/>
              </a:xfrm>
              <a:prstGeom prst="rect">
                <a:avLst/>
              </a:prstGeom>
              <a:noFill/>
            </p:spPr>
            <p:txBody>
              <a:bodyPr wrap="square" rtlCol="0">
                <a:spAutoFit/>
              </a:bodyPr>
              <a:lstStyle/>
              <a:p>
                <a:r>
                  <a:rPr lang="en-GB" b="1" dirty="0">
                    <a:solidFill>
                      <a:srgbClr val="C46B23"/>
                    </a:solidFill>
                  </a:rPr>
                  <a:t>Design Pillars:</a:t>
                </a:r>
                <a:br>
                  <a:rPr lang="en-GB" dirty="0"/>
                </a:br>
                <a:endParaRPr lang="en-GB" dirty="0"/>
              </a:p>
              <a:p>
                <a:pPr marL="285750" indent="-285750">
                  <a:buFont typeface="Arial" panose="020B0604020202020204" pitchFamily="34" charset="0"/>
                  <a:buChar char="•"/>
                </a:pPr>
                <a:r>
                  <a:rPr lang="en-GB" dirty="0">
                    <a:solidFill>
                      <a:srgbClr val="C46B23"/>
                    </a:solidFill>
                  </a:rPr>
                  <a:t>Convenient, flexible sessions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Frequent progression</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Clear and rewarding feedback</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Variety of fun and viable strategies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Easy to understand visuals</a:t>
                </a:r>
              </a:p>
            </p:txBody>
          </p:sp>
        </p:grpSp>
        <p:sp>
          <p:nvSpPr>
            <p:cNvPr id="62" name="TextBox 61">
              <a:extLst>
                <a:ext uri="{FF2B5EF4-FFF2-40B4-BE49-F238E27FC236}">
                  <a16:creationId xmlns:a16="http://schemas.microsoft.com/office/drawing/2014/main" id="{ABFB13C7-A46F-E26F-440E-72AE1CF6ABA8}"/>
                </a:ext>
              </a:extLst>
            </p:cNvPr>
            <p:cNvSpPr txBox="1"/>
            <p:nvPr/>
          </p:nvSpPr>
          <p:spPr>
            <a:xfrm>
              <a:off x="8332652" y="56622"/>
              <a:ext cx="3263833" cy="3170099"/>
            </a:xfrm>
            <a:prstGeom prst="rect">
              <a:avLst/>
            </a:prstGeom>
            <a:noFill/>
          </p:spPr>
          <p:txBody>
            <a:bodyPr wrap="square" rtlCol="0">
              <a:spAutoFit/>
            </a:bodyPr>
            <a:lstStyle/>
            <a:p>
              <a:r>
                <a:rPr lang="en-GB" sz="2000" b="1" dirty="0">
                  <a:solidFill>
                    <a:srgbClr val="C46B23"/>
                  </a:solidFill>
                </a:rPr>
                <a:t>Idle Gameplay:</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can make progress even afk</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Enemies continue to attack while offline</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Incoming Boss will send a notification to players</a:t>
              </a:r>
            </a:p>
          </p:txBody>
        </p:sp>
      </p:grpSp>
      <p:sp>
        <p:nvSpPr>
          <p:cNvPr id="65" name="Parallelogram 64">
            <a:extLst>
              <a:ext uri="{FF2B5EF4-FFF2-40B4-BE49-F238E27FC236}">
                <a16:creationId xmlns:a16="http://schemas.microsoft.com/office/drawing/2014/main" id="{9280582F-0328-DC5A-F3F6-0EB1575683EA}"/>
              </a:ext>
            </a:extLst>
          </p:cNvPr>
          <p:cNvSpPr/>
          <p:nvPr/>
        </p:nvSpPr>
        <p:spPr>
          <a:xfrm rot="21114922">
            <a:off x="3872787" y="25548200"/>
            <a:ext cx="4404121" cy="7303362"/>
          </a:xfrm>
          <a:prstGeom prst="parallelogram">
            <a:avLst/>
          </a:prstGeom>
          <a:blipFill dpi="0" rotWithShape="0">
            <a:blip r:embed="rId12"/>
            <a:srcRect/>
            <a:tile tx="-2159000" ty="0" sx="22000" sy="22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16264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oster of a video game&#10;&#10;Description automatically generated">
            <a:extLst>
              <a:ext uri="{FF2B5EF4-FFF2-40B4-BE49-F238E27FC236}">
                <a16:creationId xmlns:a16="http://schemas.microsoft.com/office/drawing/2014/main" id="{5F9B5B54-56F6-362B-E6C0-0CE5E3B5F4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34845" y="0"/>
            <a:ext cx="4857155" cy="6870525"/>
          </a:xfrm>
        </p:spPr>
      </p:pic>
      <p:grpSp>
        <p:nvGrpSpPr>
          <p:cNvPr id="10" name="Group 9">
            <a:extLst>
              <a:ext uri="{FF2B5EF4-FFF2-40B4-BE49-F238E27FC236}">
                <a16:creationId xmlns:a16="http://schemas.microsoft.com/office/drawing/2014/main" id="{346AD962-5081-7E4C-3ED2-71815BCDCA3A}"/>
              </a:ext>
            </a:extLst>
          </p:cNvPr>
          <p:cNvGrpSpPr/>
          <p:nvPr/>
        </p:nvGrpSpPr>
        <p:grpSpPr>
          <a:xfrm>
            <a:off x="-9769517" y="1228397"/>
            <a:ext cx="16627517" cy="4401205"/>
            <a:chOff x="-9769517" y="1228397"/>
            <a:chExt cx="16627517" cy="4401205"/>
          </a:xfrm>
        </p:grpSpPr>
        <p:sp>
          <p:nvSpPr>
            <p:cNvPr id="8" name="Parallelogram 7">
              <a:extLst>
                <a:ext uri="{FF2B5EF4-FFF2-40B4-BE49-F238E27FC236}">
                  <a16:creationId xmlns:a16="http://schemas.microsoft.com/office/drawing/2014/main" id="{8A6F3476-62FC-1F3F-77F7-6448BD91283B}"/>
                </a:ext>
              </a:extLst>
            </p:cNvPr>
            <p:cNvSpPr/>
            <p:nvPr/>
          </p:nvSpPr>
          <p:spPr>
            <a:xfrm>
              <a:off x="-9769517" y="1485900"/>
              <a:ext cx="16627517" cy="4143702"/>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2A5CB18-D1F4-542B-64C5-ACF2EDE2A911}"/>
                </a:ext>
              </a:extLst>
            </p:cNvPr>
            <p:cNvSpPr txBox="1"/>
            <p:nvPr/>
          </p:nvSpPr>
          <p:spPr>
            <a:xfrm>
              <a:off x="393700" y="1228397"/>
              <a:ext cx="6464300" cy="4401205"/>
            </a:xfrm>
            <a:prstGeom prst="rect">
              <a:avLst/>
            </a:prstGeom>
            <a:noFill/>
          </p:spPr>
          <p:txBody>
            <a:bodyPr wrap="square" rtlCol="0">
              <a:spAutoFit/>
            </a:bodyPr>
            <a:lstStyle/>
            <a:p>
              <a:r>
                <a:rPr lang="en-GB" sz="14000" b="1" dirty="0">
                  <a:solidFill>
                    <a:srgbClr val="C46B23"/>
                  </a:solidFill>
                </a:rPr>
                <a:t>Sell Sheet</a:t>
              </a:r>
            </a:p>
          </p:txBody>
        </p:sp>
      </p:grpSp>
      <p:grpSp>
        <p:nvGrpSpPr>
          <p:cNvPr id="11" name="Group 10">
            <a:extLst>
              <a:ext uri="{FF2B5EF4-FFF2-40B4-BE49-F238E27FC236}">
                <a16:creationId xmlns:a16="http://schemas.microsoft.com/office/drawing/2014/main" id="{16CFDCED-BE7B-3556-37A1-9FC694A58C77}"/>
              </a:ext>
            </a:extLst>
          </p:cNvPr>
          <p:cNvGrpSpPr/>
          <p:nvPr/>
        </p:nvGrpSpPr>
        <p:grpSpPr>
          <a:xfrm>
            <a:off x="38404800" y="1159126"/>
            <a:ext cx="10001249" cy="5625703"/>
            <a:chOff x="3676650" y="783372"/>
            <a:chExt cx="10001249" cy="5625703"/>
          </a:xfrm>
        </p:grpSpPr>
        <p:pic>
          <p:nvPicPr>
            <p:cNvPr id="12" name="Picture 11" descr="A blue and red robot arms&#10;&#10;Description automatically generated">
              <a:extLst>
                <a:ext uri="{FF2B5EF4-FFF2-40B4-BE49-F238E27FC236}">
                  <a16:creationId xmlns:a16="http://schemas.microsoft.com/office/drawing/2014/main" id="{597FE688-5C8E-0DB8-5B3E-A292D85B5D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6650" y="783372"/>
              <a:ext cx="10001249" cy="5625703"/>
            </a:xfrm>
            <a:prstGeom prst="rect">
              <a:avLst/>
            </a:prstGeom>
          </p:spPr>
        </p:pic>
        <p:pic>
          <p:nvPicPr>
            <p:cNvPr id="13" name="Picture 12" descr="A close up of a logo&#10;&#10;Description automatically generated">
              <a:extLst>
                <a:ext uri="{FF2B5EF4-FFF2-40B4-BE49-F238E27FC236}">
                  <a16:creationId xmlns:a16="http://schemas.microsoft.com/office/drawing/2014/main" id="{03C7BF20-1B59-E71E-A14B-802837AE22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140" y="4962525"/>
              <a:ext cx="6023372" cy="790013"/>
            </a:xfrm>
            <a:prstGeom prst="rect">
              <a:avLst/>
            </a:prstGeom>
          </p:spPr>
        </p:pic>
      </p:grpSp>
      <p:grpSp>
        <p:nvGrpSpPr>
          <p:cNvPr id="14" name="Group 13">
            <a:extLst>
              <a:ext uri="{FF2B5EF4-FFF2-40B4-BE49-F238E27FC236}">
                <a16:creationId xmlns:a16="http://schemas.microsoft.com/office/drawing/2014/main" id="{EA869719-6082-9371-E46B-6D1D80FCE9D8}"/>
              </a:ext>
            </a:extLst>
          </p:cNvPr>
          <p:cNvGrpSpPr/>
          <p:nvPr/>
        </p:nvGrpSpPr>
        <p:grpSpPr>
          <a:xfrm>
            <a:off x="-33851850" y="2181278"/>
            <a:ext cx="11239501" cy="4029022"/>
            <a:chOff x="-6419850" y="1581712"/>
            <a:chExt cx="11239501" cy="4029022"/>
          </a:xfrm>
        </p:grpSpPr>
        <p:sp>
          <p:nvSpPr>
            <p:cNvPr id="15" name="Parallelogram 14">
              <a:extLst>
                <a:ext uri="{FF2B5EF4-FFF2-40B4-BE49-F238E27FC236}">
                  <a16:creationId xmlns:a16="http://schemas.microsoft.com/office/drawing/2014/main" id="{4BAF87E5-613B-F110-5559-45A1657E9296}"/>
                </a:ext>
              </a:extLst>
            </p:cNvPr>
            <p:cNvSpPr/>
            <p:nvPr/>
          </p:nvSpPr>
          <p:spPr>
            <a:xfrm>
              <a:off x="-6419850" y="1581712"/>
              <a:ext cx="10848975" cy="179070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arallelogram 15">
              <a:extLst>
                <a:ext uri="{FF2B5EF4-FFF2-40B4-BE49-F238E27FC236}">
                  <a16:creationId xmlns:a16="http://schemas.microsoft.com/office/drawing/2014/main" id="{42382332-BEEF-FC5A-D306-D3201C3D1703}"/>
                </a:ext>
              </a:extLst>
            </p:cNvPr>
            <p:cNvSpPr/>
            <p:nvPr/>
          </p:nvSpPr>
          <p:spPr>
            <a:xfrm>
              <a:off x="-6168031" y="3820034"/>
              <a:ext cx="10848975" cy="179070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6D95A12-63FB-E1A3-AA02-5F8E91A2136C}"/>
                </a:ext>
              </a:extLst>
            </p:cNvPr>
            <p:cNvSpPr txBox="1"/>
            <p:nvPr/>
          </p:nvSpPr>
          <p:spPr>
            <a:xfrm>
              <a:off x="266701" y="1703397"/>
              <a:ext cx="4552950" cy="3785652"/>
            </a:xfrm>
            <a:prstGeom prst="rect">
              <a:avLst/>
            </a:prstGeom>
            <a:noFill/>
          </p:spPr>
          <p:txBody>
            <a:bodyPr wrap="square" rtlCol="0">
              <a:spAutoFit/>
            </a:bodyPr>
            <a:lstStyle/>
            <a:p>
              <a:r>
                <a:rPr lang="en-GB" sz="4800" b="1" dirty="0">
                  <a:solidFill>
                    <a:srgbClr val="C46B23"/>
                  </a:solidFill>
                </a:rPr>
                <a:t>Thanks for listening.</a:t>
              </a:r>
            </a:p>
            <a:p>
              <a:r>
                <a:rPr lang="en-GB" sz="4800" b="1" dirty="0">
                  <a:solidFill>
                    <a:srgbClr val="C46B23"/>
                  </a:solidFill>
                </a:rPr>
                <a:t> </a:t>
              </a:r>
            </a:p>
            <a:p>
              <a:r>
                <a:rPr lang="en-GB" sz="4800" b="1" dirty="0">
                  <a:solidFill>
                    <a:srgbClr val="C46B23"/>
                  </a:solidFill>
                </a:rPr>
                <a:t>Questions are welcome.</a:t>
              </a:r>
            </a:p>
          </p:txBody>
        </p:sp>
      </p:grpSp>
    </p:spTree>
    <p:extLst>
      <p:ext uri="{BB962C8B-B14F-4D97-AF65-F5344CB8AC3E}">
        <p14:creationId xmlns:p14="http://schemas.microsoft.com/office/powerpoint/2010/main" val="248758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1CB0F-5A79-BFDB-1CC9-2C6684058508}"/>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01F3C632-2D7F-8DF6-E2B3-25F12170743C}"/>
              </a:ext>
            </a:extLst>
          </p:cNvPr>
          <p:cNvGrpSpPr/>
          <p:nvPr/>
        </p:nvGrpSpPr>
        <p:grpSpPr>
          <a:xfrm>
            <a:off x="22320000" y="2469634"/>
            <a:ext cx="5201238" cy="792121"/>
            <a:chOff x="8411892" y="2469634"/>
            <a:chExt cx="5201238" cy="792121"/>
          </a:xfrm>
        </p:grpSpPr>
        <p:sp>
          <p:nvSpPr>
            <p:cNvPr id="18" name="Parallelogram 17">
              <a:extLst>
                <a:ext uri="{FF2B5EF4-FFF2-40B4-BE49-F238E27FC236}">
                  <a16:creationId xmlns:a16="http://schemas.microsoft.com/office/drawing/2014/main" id="{0520A2CD-981C-E031-41C1-449B53237971}"/>
                </a:ext>
              </a:extLst>
            </p:cNvPr>
            <p:cNvSpPr/>
            <p:nvPr/>
          </p:nvSpPr>
          <p:spPr>
            <a:xfrm>
              <a:off x="8411892" y="2469634"/>
              <a:ext cx="5201238" cy="792121"/>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FDCE65D2-22A5-B2D4-97C4-20377A206720}"/>
                </a:ext>
              </a:extLst>
            </p:cNvPr>
            <p:cNvSpPr/>
            <p:nvPr/>
          </p:nvSpPr>
          <p:spPr>
            <a:xfrm>
              <a:off x="11369040" y="2532264"/>
              <a:ext cx="655320" cy="655320"/>
            </a:xfrm>
            <a:prstGeom prst="ellipse">
              <a:avLst/>
            </a:prstGeom>
            <a:blipFill dpi="0" rotWithShape="1">
              <a:blip r:embed="rId3"/>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CFDB4533-3153-1AC5-CB4F-A1635224F731}"/>
                </a:ext>
              </a:extLst>
            </p:cNvPr>
            <p:cNvSpPr txBox="1"/>
            <p:nvPr/>
          </p:nvSpPr>
          <p:spPr>
            <a:xfrm>
              <a:off x="8655685" y="2534644"/>
              <a:ext cx="2905125" cy="646331"/>
            </a:xfrm>
            <a:prstGeom prst="rect">
              <a:avLst/>
            </a:prstGeom>
            <a:noFill/>
          </p:spPr>
          <p:txBody>
            <a:bodyPr wrap="square" rtlCol="0">
              <a:spAutoFit/>
            </a:bodyPr>
            <a:lstStyle/>
            <a:p>
              <a:r>
                <a:rPr lang="en-GB" dirty="0">
                  <a:solidFill>
                    <a:srgbClr val="C46B23"/>
                  </a:solidFill>
                </a:rPr>
                <a:t>James Petworth – Lead Programmer</a:t>
              </a:r>
            </a:p>
          </p:txBody>
        </p:sp>
      </p:grpSp>
      <p:grpSp>
        <p:nvGrpSpPr>
          <p:cNvPr id="33" name="Group 32">
            <a:extLst>
              <a:ext uri="{FF2B5EF4-FFF2-40B4-BE49-F238E27FC236}">
                <a16:creationId xmlns:a16="http://schemas.microsoft.com/office/drawing/2014/main" id="{8FE74314-696C-40A5-B217-7D94B7D68407}"/>
              </a:ext>
            </a:extLst>
          </p:cNvPr>
          <p:cNvGrpSpPr/>
          <p:nvPr/>
        </p:nvGrpSpPr>
        <p:grpSpPr>
          <a:xfrm>
            <a:off x="22320000" y="1577003"/>
            <a:ext cx="5201238" cy="792121"/>
            <a:chOff x="8636682" y="1577003"/>
            <a:chExt cx="5201238" cy="792121"/>
          </a:xfrm>
        </p:grpSpPr>
        <p:sp>
          <p:nvSpPr>
            <p:cNvPr id="19" name="Parallelogram 18">
              <a:extLst>
                <a:ext uri="{FF2B5EF4-FFF2-40B4-BE49-F238E27FC236}">
                  <a16:creationId xmlns:a16="http://schemas.microsoft.com/office/drawing/2014/main" id="{2771B71F-5C9F-C64A-0BFF-ABB32FCD2BF8}"/>
                </a:ext>
              </a:extLst>
            </p:cNvPr>
            <p:cNvSpPr/>
            <p:nvPr/>
          </p:nvSpPr>
          <p:spPr>
            <a:xfrm>
              <a:off x="8636682" y="1577003"/>
              <a:ext cx="5201238" cy="792121"/>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74F83C4B-8C5F-428C-5F5A-3CEA920052A4}"/>
                </a:ext>
              </a:extLst>
            </p:cNvPr>
            <p:cNvSpPr/>
            <p:nvPr/>
          </p:nvSpPr>
          <p:spPr>
            <a:xfrm>
              <a:off x="11369040" y="1638080"/>
              <a:ext cx="655320" cy="655320"/>
            </a:xfrm>
            <a:prstGeom prst="ellipse">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2A6F0178-A9F3-3771-CB1E-E79B63DDC67E}"/>
                </a:ext>
              </a:extLst>
            </p:cNvPr>
            <p:cNvSpPr txBox="1"/>
            <p:nvPr/>
          </p:nvSpPr>
          <p:spPr>
            <a:xfrm>
              <a:off x="8865282" y="1647069"/>
              <a:ext cx="2412319" cy="646331"/>
            </a:xfrm>
            <a:prstGeom prst="rect">
              <a:avLst/>
            </a:prstGeom>
            <a:noFill/>
          </p:spPr>
          <p:txBody>
            <a:bodyPr wrap="square" rtlCol="0">
              <a:spAutoFit/>
            </a:bodyPr>
            <a:lstStyle/>
            <a:p>
              <a:r>
                <a:rPr lang="en-GB" dirty="0">
                  <a:solidFill>
                    <a:srgbClr val="C46B23"/>
                  </a:solidFill>
                </a:rPr>
                <a:t>Jon Sanders – Design</a:t>
              </a:r>
              <a:br>
                <a:rPr lang="en-GB" dirty="0">
                  <a:solidFill>
                    <a:srgbClr val="C46B23"/>
                  </a:solidFill>
                </a:rPr>
              </a:br>
              <a:r>
                <a:rPr lang="en-GB" dirty="0">
                  <a:solidFill>
                    <a:srgbClr val="C46B23"/>
                  </a:solidFill>
                </a:rPr>
                <a:t>Director</a:t>
              </a:r>
            </a:p>
          </p:txBody>
        </p:sp>
      </p:grpSp>
      <p:grpSp>
        <p:nvGrpSpPr>
          <p:cNvPr id="32" name="Group 31">
            <a:extLst>
              <a:ext uri="{FF2B5EF4-FFF2-40B4-BE49-F238E27FC236}">
                <a16:creationId xmlns:a16="http://schemas.microsoft.com/office/drawing/2014/main" id="{A1E46620-3990-D285-E941-C097AF591888}"/>
              </a:ext>
            </a:extLst>
          </p:cNvPr>
          <p:cNvGrpSpPr/>
          <p:nvPr/>
        </p:nvGrpSpPr>
        <p:grpSpPr>
          <a:xfrm>
            <a:off x="22320000" y="684372"/>
            <a:ext cx="5201238" cy="792121"/>
            <a:chOff x="8865282" y="684372"/>
            <a:chExt cx="5201238" cy="792121"/>
          </a:xfrm>
        </p:grpSpPr>
        <p:sp>
          <p:nvSpPr>
            <p:cNvPr id="20" name="Parallelogram 19">
              <a:extLst>
                <a:ext uri="{FF2B5EF4-FFF2-40B4-BE49-F238E27FC236}">
                  <a16:creationId xmlns:a16="http://schemas.microsoft.com/office/drawing/2014/main" id="{0074B865-B3E4-4FD8-39F3-22AF2918793F}"/>
                </a:ext>
              </a:extLst>
            </p:cNvPr>
            <p:cNvSpPr/>
            <p:nvPr/>
          </p:nvSpPr>
          <p:spPr>
            <a:xfrm>
              <a:off x="8865282" y="684372"/>
              <a:ext cx="5201238" cy="792121"/>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3818D939-E157-7389-AF6A-520BDB468400}"/>
                </a:ext>
              </a:extLst>
            </p:cNvPr>
            <p:cNvSpPr/>
            <p:nvPr/>
          </p:nvSpPr>
          <p:spPr>
            <a:xfrm>
              <a:off x="11369040" y="784797"/>
              <a:ext cx="655320" cy="655320"/>
            </a:xfrm>
            <a:prstGeom prst="ellipse">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a:extLst>
                <a:ext uri="{FF2B5EF4-FFF2-40B4-BE49-F238E27FC236}">
                  <a16:creationId xmlns:a16="http://schemas.microsoft.com/office/drawing/2014/main" id="{5DA2FC08-7140-B909-D9E0-1534D5969A18}"/>
                </a:ext>
              </a:extLst>
            </p:cNvPr>
            <p:cNvSpPr txBox="1"/>
            <p:nvPr/>
          </p:nvSpPr>
          <p:spPr>
            <a:xfrm>
              <a:off x="9049433" y="742504"/>
              <a:ext cx="2228168" cy="646331"/>
            </a:xfrm>
            <a:prstGeom prst="rect">
              <a:avLst/>
            </a:prstGeom>
            <a:noFill/>
          </p:spPr>
          <p:txBody>
            <a:bodyPr wrap="square" rtlCol="0">
              <a:spAutoFit/>
            </a:bodyPr>
            <a:lstStyle/>
            <a:p>
              <a:r>
                <a:rPr lang="en-GB" dirty="0">
                  <a:solidFill>
                    <a:srgbClr val="C46B23"/>
                  </a:solidFill>
                </a:rPr>
                <a:t>Lou Hudson – Senior</a:t>
              </a:r>
              <a:br>
                <a:rPr lang="en-GB" dirty="0">
                  <a:solidFill>
                    <a:srgbClr val="C46B23"/>
                  </a:solidFill>
                </a:rPr>
              </a:br>
              <a:r>
                <a:rPr lang="en-GB" dirty="0">
                  <a:solidFill>
                    <a:srgbClr val="C46B23"/>
                  </a:solidFill>
                </a:rPr>
                <a:t>Producer</a:t>
              </a:r>
            </a:p>
          </p:txBody>
        </p:sp>
      </p:grpSp>
      <p:grpSp>
        <p:nvGrpSpPr>
          <p:cNvPr id="31" name="Group 30">
            <a:extLst>
              <a:ext uri="{FF2B5EF4-FFF2-40B4-BE49-F238E27FC236}">
                <a16:creationId xmlns:a16="http://schemas.microsoft.com/office/drawing/2014/main" id="{7E3F2750-95E4-7C9F-E527-B7B22B7EB40E}"/>
              </a:ext>
            </a:extLst>
          </p:cNvPr>
          <p:cNvGrpSpPr/>
          <p:nvPr/>
        </p:nvGrpSpPr>
        <p:grpSpPr>
          <a:xfrm>
            <a:off x="-22320000" y="28662"/>
            <a:ext cx="9081817" cy="3233093"/>
            <a:chOff x="-762001" y="28662"/>
            <a:chExt cx="9081817" cy="3233093"/>
          </a:xfrm>
        </p:grpSpPr>
        <p:sp>
          <p:nvSpPr>
            <p:cNvPr id="29" name="Parallelogram 28">
              <a:extLst>
                <a:ext uri="{FF2B5EF4-FFF2-40B4-BE49-F238E27FC236}">
                  <a16:creationId xmlns:a16="http://schemas.microsoft.com/office/drawing/2014/main" id="{3B5B1633-D192-2CF0-69D0-E5DFE68E21FA}"/>
                </a:ext>
              </a:extLst>
            </p:cNvPr>
            <p:cNvSpPr/>
            <p:nvPr/>
          </p:nvSpPr>
          <p:spPr>
            <a:xfrm>
              <a:off x="-762001" y="667525"/>
              <a:ext cx="9081817" cy="2594230"/>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D9B9DF39-2297-9DB2-8771-96F29B9EDA29}"/>
                </a:ext>
              </a:extLst>
            </p:cNvPr>
            <p:cNvSpPr txBox="1"/>
            <p:nvPr/>
          </p:nvSpPr>
          <p:spPr>
            <a:xfrm>
              <a:off x="88630" y="28662"/>
              <a:ext cx="8102870" cy="3108543"/>
            </a:xfrm>
            <a:prstGeom prst="rect">
              <a:avLst/>
            </a:prstGeom>
            <a:noFill/>
          </p:spPr>
          <p:txBody>
            <a:bodyPr wrap="square" rtlCol="0">
              <a:spAutoFit/>
            </a:bodyPr>
            <a:lstStyle/>
            <a:p>
              <a:r>
                <a:rPr lang="en-GB" sz="2800" b="1" dirty="0">
                  <a:solidFill>
                    <a:srgbClr val="C46B23"/>
                  </a:solidFill>
                  <a:latin typeface="Aharoni" panose="02010803020104030203" pitchFamily="2" charset="-79"/>
                  <a:cs typeface="Aharoni" panose="02010803020104030203" pitchFamily="2" charset="-79"/>
                </a:rPr>
                <a:t>TowerStart Games</a:t>
              </a:r>
            </a:p>
            <a:p>
              <a:endParaRPr lang="en-GB" sz="2800" b="1" dirty="0">
                <a:solidFill>
                  <a:srgbClr val="C46B23"/>
                </a:solidFill>
              </a:endParaRPr>
            </a:p>
            <a:p>
              <a:pPr marL="457200" indent="-457200">
                <a:buFont typeface="Arial" panose="020B0604020202020204" pitchFamily="34" charset="0"/>
                <a:buChar char="•"/>
              </a:pPr>
              <a:r>
                <a:rPr lang="en-GB" sz="2800" dirty="0">
                  <a:solidFill>
                    <a:srgbClr val="C46B23"/>
                  </a:solidFill>
                </a:rPr>
                <a:t>Founded in 2020</a:t>
              </a:r>
            </a:p>
            <a:p>
              <a:pPr marL="457200" indent="-457200">
                <a:buFont typeface="Arial" panose="020B0604020202020204" pitchFamily="34" charset="0"/>
                <a:buChar char="•"/>
              </a:pPr>
              <a:r>
                <a:rPr lang="en-GB" sz="2800" dirty="0">
                  <a:solidFill>
                    <a:srgbClr val="C46B23"/>
                  </a:solidFill>
                </a:rPr>
                <a:t>Released “Woodland Defence” last year</a:t>
              </a:r>
            </a:p>
            <a:p>
              <a:pPr marL="457200" indent="-457200">
                <a:buFont typeface="Arial" panose="020B0604020202020204" pitchFamily="34" charset="0"/>
                <a:buChar char="•"/>
              </a:pPr>
              <a:r>
                <a:rPr lang="en-GB" sz="2800" dirty="0">
                  <a:solidFill>
                    <a:srgbClr val="C46B23"/>
                  </a:solidFill>
                </a:rPr>
                <a:t>Achieved 100k downloads in first week on iOS</a:t>
              </a:r>
            </a:p>
            <a:p>
              <a:pPr marL="457200" indent="-457200">
                <a:buFont typeface="Arial" panose="020B0604020202020204" pitchFamily="34" charset="0"/>
                <a:buChar char="•"/>
              </a:pPr>
              <a:r>
                <a:rPr lang="en-GB" sz="2800" dirty="0">
                  <a:solidFill>
                    <a:srgbClr val="C46B23"/>
                  </a:solidFill>
                </a:rPr>
                <a:t>Small team with big pedigree</a:t>
              </a:r>
            </a:p>
            <a:p>
              <a:pPr marL="457200" indent="-457200">
                <a:buFont typeface="Arial" panose="020B0604020202020204" pitchFamily="34" charset="0"/>
                <a:buChar char="•"/>
              </a:pPr>
              <a:r>
                <a:rPr lang="en-GB" sz="2800" dirty="0">
                  <a:solidFill>
                    <a:srgbClr val="C46B23"/>
                  </a:solidFill>
                </a:rPr>
                <a:t>Located in Brighton – hub for mobile games</a:t>
              </a:r>
            </a:p>
          </p:txBody>
        </p:sp>
      </p:grpSp>
      <p:grpSp>
        <p:nvGrpSpPr>
          <p:cNvPr id="37" name="Group 36">
            <a:extLst>
              <a:ext uri="{FF2B5EF4-FFF2-40B4-BE49-F238E27FC236}">
                <a16:creationId xmlns:a16="http://schemas.microsoft.com/office/drawing/2014/main" id="{918ED90E-AC5C-EB1F-7EF7-6897CC812AFB}"/>
              </a:ext>
            </a:extLst>
          </p:cNvPr>
          <p:cNvGrpSpPr/>
          <p:nvPr/>
        </p:nvGrpSpPr>
        <p:grpSpPr>
          <a:xfrm>
            <a:off x="22320000" y="4084320"/>
            <a:ext cx="15863123" cy="2089308"/>
            <a:chOff x="-325943" y="4084320"/>
            <a:chExt cx="15863123" cy="2089308"/>
          </a:xfrm>
        </p:grpSpPr>
        <p:grpSp>
          <p:nvGrpSpPr>
            <p:cNvPr id="14" name="Group 13">
              <a:extLst>
                <a:ext uri="{FF2B5EF4-FFF2-40B4-BE49-F238E27FC236}">
                  <a16:creationId xmlns:a16="http://schemas.microsoft.com/office/drawing/2014/main" id="{856B9713-25AF-B250-AA6D-C750533D1643}"/>
                </a:ext>
              </a:extLst>
            </p:cNvPr>
            <p:cNvGrpSpPr/>
            <p:nvPr/>
          </p:nvGrpSpPr>
          <p:grpSpPr>
            <a:xfrm>
              <a:off x="2872362" y="4084320"/>
              <a:ext cx="12664818" cy="2089308"/>
              <a:chOff x="2872362" y="4084320"/>
              <a:chExt cx="12664818" cy="2089308"/>
            </a:xfrm>
          </p:grpSpPr>
          <p:sp>
            <p:nvSpPr>
              <p:cNvPr id="12" name="Parallelogram 11">
                <a:extLst>
                  <a:ext uri="{FF2B5EF4-FFF2-40B4-BE49-F238E27FC236}">
                    <a16:creationId xmlns:a16="http://schemas.microsoft.com/office/drawing/2014/main" id="{262B8BA1-E33B-6211-E0CE-57DB17EB279F}"/>
                  </a:ext>
                </a:extLst>
              </p:cNvPr>
              <p:cNvSpPr/>
              <p:nvPr/>
            </p:nvSpPr>
            <p:spPr>
              <a:xfrm>
                <a:off x="2872362" y="4084320"/>
                <a:ext cx="12664818" cy="2089308"/>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descr="A logo of a square object&#10;&#10;Description automatically generated">
                <a:extLst>
                  <a:ext uri="{FF2B5EF4-FFF2-40B4-BE49-F238E27FC236}">
                    <a16:creationId xmlns:a16="http://schemas.microsoft.com/office/drawing/2014/main" id="{2D384593-9424-967E-58FB-33392BFC96DC}"/>
                  </a:ext>
                </a:extLst>
              </p:cNvPr>
              <p:cNvPicPr>
                <a:picLocks noChangeAspect="1"/>
              </p:cNvPicPr>
              <p:nvPr/>
            </p:nvPicPr>
            <p:blipFill>
              <a:blip r:embed="rId6">
                <a:extLst>
                  <a:ext uri="{28A0092B-C50C-407E-A947-70E740481C1C}">
                    <a14:useLocalDpi xmlns:a14="http://schemas.microsoft.com/office/drawing/2010/main" val="0"/>
                  </a:ext>
                </a:extLst>
              </a:blip>
              <a:srcRect l="30936" r="22552" b="15717"/>
              <a:stretch/>
            </p:blipFill>
            <p:spPr>
              <a:xfrm rot="2385824">
                <a:off x="10142219" y="4084320"/>
                <a:ext cx="2049781" cy="2089308"/>
              </a:xfrm>
              <a:prstGeom prst="rect">
                <a:avLst/>
              </a:prstGeom>
            </p:spPr>
          </p:pic>
          <p:sp>
            <p:nvSpPr>
              <p:cNvPr id="6" name="TextBox 5">
                <a:extLst>
                  <a:ext uri="{FF2B5EF4-FFF2-40B4-BE49-F238E27FC236}">
                    <a16:creationId xmlns:a16="http://schemas.microsoft.com/office/drawing/2014/main" id="{842194D6-1716-A587-38DF-8DA1BA4C3D63}"/>
                  </a:ext>
                </a:extLst>
              </p:cNvPr>
              <p:cNvSpPr txBox="1"/>
              <p:nvPr/>
            </p:nvSpPr>
            <p:spPr>
              <a:xfrm>
                <a:off x="3352800" y="4732020"/>
                <a:ext cx="6966972" cy="1015663"/>
              </a:xfrm>
              <a:prstGeom prst="rect">
                <a:avLst/>
              </a:prstGeom>
              <a:noFill/>
            </p:spPr>
            <p:txBody>
              <a:bodyPr wrap="none" rtlCol="0">
                <a:spAutoFit/>
              </a:bodyPr>
              <a:lstStyle/>
              <a:p>
                <a:r>
                  <a:rPr lang="en-GB" sz="6000" dirty="0">
                    <a:solidFill>
                      <a:srgbClr val="C46B23"/>
                    </a:solidFill>
                    <a:latin typeface="Aharoni" panose="02010803020104030203" pitchFamily="2" charset="-79"/>
                    <a:cs typeface="Aharoni" panose="02010803020104030203" pitchFamily="2" charset="-79"/>
                  </a:rPr>
                  <a:t>TowerStart Games</a:t>
                </a:r>
              </a:p>
            </p:txBody>
          </p:sp>
        </p:grpSp>
        <p:pic>
          <p:nvPicPr>
            <p:cNvPr id="36" name="Picture 35" descr="A blue and red machine with red tubes&#10;&#10;Description automatically generated">
              <a:extLst>
                <a:ext uri="{FF2B5EF4-FFF2-40B4-BE49-F238E27FC236}">
                  <a16:creationId xmlns:a16="http://schemas.microsoft.com/office/drawing/2014/main" id="{04E6C020-FB3A-90E6-D79D-A627CF19EA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943" y="4239458"/>
              <a:ext cx="3438524" cy="1934170"/>
            </a:xfrm>
            <a:prstGeom prst="rect">
              <a:avLst/>
            </a:prstGeom>
          </p:spPr>
        </p:pic>
      </p:grpSp>
      <p:grpSp>
        <p:nvGrpSpPr>
          <p:cNvPr id="50" name="Group 49">
            <a:extLst>
              <a:ext uri="{FF2B5EF4-FFF2-40B4-BE49-F238E27FC236}">
                <a16:creationId xmlns:a16="http://schemas.microsoft.com/office/drawing/2014/main" id="{836ACE22-1058-0829-9FA7-2A3B6B7E87B6}"/>
              </a:ext>
            </a:extLst>
          </p:cNvPr>
          <p:cNvGrpSpPr/>
          <p:nvPr/>
        </p:nvGrpSpPr>
        <p:grpSpPr>
          <a:xfrm>
            <a:off x="-46852" y="2865694"/>
            <a:ext cx="4404121" cy="8573517"/>
            <a:chOff x="-14106" y="-4042935"/>
            <a:chExt cx="4404121" cy="8573517"/>
          </a:xfrm>
        </p:grpSpPr>
        <p:grpSp>
          <p:nvGrpSpPr>
            <p:cNvPr id="51" name="Group 50">
              <a:extLst>
                <a:ext uri="{FF2B5EF4-FFF2-40B4-BE49-F238E27FC236}">
                  <a16:creationId xmlns:a16="http://schemas.microsoft.com/office/drawing/2014/main" id="{3F8EB273-3EBD-3637-F20B-7D4971B391CC}"/>
                </a:ext>
              </a:extLst>
            </p:cNvPr>
            <p:cNvGrpSpPr>
              <a:grpSpLocks/>
            </p:cNvGrpSpPr>
            <p:nvPr/>
          </p:nvGrpSpPr>
          <p:grpSpPr>
            <a:xfrm>
              <a:off x="-14106" y="-4042935"/>
              <a:ext cx="4404121" cy="8573517"/>
              <a:chOff x="320726" y="2655576"/>
              <a:chExt cx="4404121" cy="8573517"/>
            </a:xfrm>
          </p:grpSpPr>
          <p:sp>
            <p:nvSpPr>
              <p:cNvPr id="53" name="Parallelogram 52">
                <a:extLst>
                  <a:ext uri="{FF2B5EF4-FFF2-40B4-BE49-F238E27FC236}">
                    <a16:creationId xmlns:a16="http://schemas.microsoft.com/office/drawing/2014/main" id="{A689EA87-1B1C-37F9-5DC4-83D24A6F449A}"/>
                  </a:ext>
                </a:extLst>
              </p:cNvPr>
              <p:cNvSpPr/>
              <p:nvPr/>
            </p:nvSpPr>
            <p:spPr>
              <a:xfrm rot="21180735">
                <a:off x="320726" y="2655576"/>
                <a:ext cx="4404121" cy="8573517"/>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5ADD9032-2375-C9A2-DE32-EEBC2D872744}"/>
                  </a:ext>
                </a:extLst>
              </p:cNvPr>
              <p:cNvSpPr txBox="1"/>
              <p:nvPr/>
            </p:nvSpPr>
            <p:spPr>
              <a:xfrm>
                <a:off x="1079913" y="2918772"/>
                <a:ext cx="3017520" cy="3693319"/>
              </a:xfrm>
              <a:prstGeom prst="rect">
                <a:avLst/>
              </a:prstGeom>
              <a:noFill/>
            </p:spPr>
            <p:txBody>
              <a:bodyPr wrap="square" rtlCol="0">
                <a:spAutoFit/>
              </a:bodyPr>
              <a:lstStyle/>
              <a:p>
                <a:r>
                  <a:rPr lang="en-GB" b="1" dirty="0">
                    <a:solidFill>
                      <a:srgbClr val="C46B23"/>
                    </a:solidFill>
                  </a:rPr>
                  <a:t>Variety of genres:</a:t>
                </a:r>
                <a:br>
                  <a:rPr lang="en-GB" b="1" dirty="0">
                    <a:solidFill>
                      <a:srgbClr val="C46B23"/>
                    </a:solidFill>
                  </a:rPr>
                </a:br>
                <a:endParaRPr lang="en-GB" b="1" dirty="0">
                  <a:solidFill>
                    <a:srgbClr val="C46B23"/>
                  </a:solidFill>
                </a:endParaRPr>
              </a:p>
              <a:p>
                <a:pPr marL="285750" indent="-285750">
                  <a:buFont typeface="Arial" panose="020B0604020202020204" pitchFamily="34" charset="0"/>
                  <a:buChar char="•"/>
                </a:pPr>
                <a:r>
                  <a:rPr lang="en-GB" dirty="0">
                    <a:solidFill>
                      <a:srgbClr val="C46B23"/>
                    </a:solidFill>
                  </a:rPr>
                  <a:t>Base Design – players place buildings and décor</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Manual sniper mode – players can interact manually for extra rewards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Idle Gameplay – Players come back online to a collection of rewards</a:t>
                </a:r>
              </a:p>
            </p:txBody>
          </p:sp>
        </p:grpSp>
        <p:sp>
          <p:nvSpPr>
            <p:cNvPr id="52" name="TextBox 51">
              <a:extLst>
                <a:ext uri="{FF2B5EF4-FFF2-40B4-BE49-F238E27FC236}">
                  <a16:creationId xmlns:a16="http://schemas.microsoft.com/office/drawing/2014/main" id="{2B7276D5-D786-4E1A-E7EF-7A621C6994A1}"/>
                </a:ext>
              </a:extLst>
            </p:cNvPr>
            <p:cNvSpPr txBox="1"/>
            <p:nvPr/>
          </p:nvSpPr>
          <p:spPr>
            <a:xfrm>
              <a:off x="613307" y="56622"/>
              <a:ext cx="3149294" cy="4401205"/>
            </a:xfrm>
            <a:prstGeom prst="rect">
              <a:avLst/>
            </a:prstGeom>
            <a:noFill/>
          </p:spPr>
          <p:txBody>
            <a:bodyPr wrap="square" rtlCol="0">
              <a:spAutoFit/>
            </a:bodyPr>
            <a:lstStyle/>
            <a:p>
              <a:r>
                <a:rPr lang="en-GB" sz="2000" b="1" dirty="0">
                  <a:solidFill>
                    <a:srgbClr val="C46B23"/>
                  </a:solidFill>
                </a:rPr>
                <a:t>Base Design:</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place upgradable buildings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Slowly build out the fort</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Unlock new units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Automatically train units to fight the enemy onslaught</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Add décor to the fort</a:t>
              </a:r>
            </a:p>
          </p:txBody>
        </p:sp>
      </p:grpSp>
      <p:grpSp>
        <p:nvGrpSpPr>
          <p:cNvPr id="55" name="Group 54">
            <a:extLst>
              <a:ext uri="{FF2B5EF4-FFF2-40B4-BE49-F238E27FC236}">
                <a16:creationId xmlns:a16="http://schemas.microsoft.com/office/drawing/2014/main" id="{0F2600AD-7D98-F9D1-991D-36D0DC77C57A}"/>
              </a:ext>
            </a:extLst>
          </p:cNvPr>
          <p:cNvGrpSpPr/>
          <p:nvPr/>
        </p:nvGrpSpPr>
        <p:grpSpPr>
          <a:xfrm>
            <a:off x="7697766" y="2369124"/>
            <a:ext cx="4404121" cy="9263767"/>
            <a:chOff x="7690761" y="-5760000"/>
            <a:chExt cx="4404121" cy="9263767"/>
          </a:xfrm>
        </p:grpSpPr>
        <p:grpSp>
          <p:nvGrpSpPr>
            <p:cNvPr id="56" name="Group 55">
              <a:extLst>
                <a:ext uri="{FF2B5EF4-FFF2-40B4-BE49-F238E27FC236}">
                  <a16:creationId xmlns:a16="http://schemas.microsoft.com/office/drawing/2014/main" id="{8C12EA7A-B211-02ED-8497-FC45BB4C9E5D}"/>
                </a:ext>
              </a:extLst>
            </p:cNvPr>
            <p:cNvGrpSpPr/>
            <p:nvPr/>
          </p:nvGrpSpPr>
          <p:grpSpPr>
            <a:xfrm>
              <a:off x="7690761" y="-5760000"/>
              <a:ext cx="4404121" cy="9263767"/>
              <a:chOff x="7690761" y="2565696"/>
              <a:chExt cx="4404121" cy="5079278"/>
            </a:xfrm>
          </p:grpSpPr>
          <p:sp>
            <p:nvSpPr>
              <p:cNvPr id="58" name="Parallelogram 57">
                <a:extLst>
                  <a:ext uri="{FF2B5EF4-FFF2-40B4-BE49-F238E27FC236}">
                    <a16:creationId xmlns:a16="http://schemas.microsoft.com/office/drawing/2014/main" id="{60D7D473-F90D-EFFA-547C-B73B9D962705}"/>
                  </a:ext>
                </a:extLst>
              </p:cNvPr>
              <p:cNvSpPr/>
              <p:nvPr/>
            </p:nvSpPr>
            <p:spPr>
              <a:xfrm rot="21191549">
                <a:off x="7690761" y="2565696"/>
                <a:ext cx="4404121" cy="5079278"/>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42FDCFEB-AF05-B676-4519-76EF55165DEA}"/>
                  </a:ext>
                </a:extLst>
              </p:cNvPr>
              <p:cNvSpPr txBox="1"/>
              <p:nvPr/>
            </p:nvSpPr>
            <p:spPr>
              <a:xfrm>
                <a:off x="8398180" y="2799456"/>
                <a:ext cx="3198305" cy="2176906"/>
              </a:xfrm>
              <a:prstGeom prst="rect">
                <a:avLst/>
              </a:prstGeom>
              <a:noFill/>
            </p:spPr>
            <p:txBody>
              <a:bodyPr wrap="square" rtlCol="0">
                <a:spAutoFit/>
              </a:bodyPr>
              <a:lstStyle/>
              <a:p>
                <a:r>
                  <a:rPr lang="en-GB" b="1" dirty="0">
                    <a:solidFill>
                      <a:srgbClr val="C46B23"/>
                    </a:solidFill>
                  </a:rPr>
                  <a:t>Design Pillars:</a:t>
                </a:r>
                <a:br>
                  <a:rPr lang="en-GB" dirty="0"/>
                </a:br>
                <a:endParaRPr lang="en-GB" dirty="0"/>
              </a:p>
              <a:p>
                <a:pPr marL="285750" indent="-285750">
                  <a:buFont typeface="Arial" panose="020B0604020202020204" pitchFamily="34" charset="0"/>
                  <a:buChar char="•"/>
                </a:pPr>
                <a:r>
                  <a:rPr lang="en-GB" dirty="0">
                    <a:solidFill>
                      <a:srgbClr val="C46B23"/>
                    </a:solidFill>
                  </a:rPr>
                  <a:t>Convenient, flexible sessions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Frequent progression</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Clear and rewarding feedback</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Variety of fun and viable strategies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Easy to understand visuals</a:t>
                </a:r>
              </a:p>
            </p:txBody>
          </p:sp>
        </p:grpSp>
        <p:sp>
          <p:nvSpPr>
            <p:cNvPr id="57" name="TextBox 56">
              <a:extLst>
                <a:ext uri="{FF2B5EF4-FFF2-40B4-BE49-F238E27FC236}">
                  <a16:creationId xmlns:a16="http://schemas.microsoft.com/office/drawing/2014/main" id="{7566A63B-FEA0-8704-C0AF-602C2A25084B}"/>
                </a:ext>
              </a:extLst>
            </p:cNvPr>
            <p:cNvSpPr txBox="1"/>
            <p:nvPr/>
          </p:nvSpPr>
          <p:spPr>
            <a:xfrm>
              <a:off x="8332652" y="56622"/>
              <a:ext cx="3263833" cy="3170099"/>
            </a:xfrm>
            <a:prstGeom prst="rect">
              <a:avLst/>
            </a:prstGeom>
            <a:noFill/>
          </p:spPr>
          <p:txBody>
            <a:bodyPr wrap="square" rtlCol="0">
              <a:spAutoFit/>
            </a:bodyPr>
            <a:lstStyle/>
            <a:p>
              <a:r>
                <a:rPr lang="en-GB" sz="2000" b="1" dirty="0">
                  <a:solidFill>
                    <a:srgbClr val="C46B23"/>
                  </a:solidFill>
                </a:rPr>
                <a:t>Idle Gameplay:</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can make progress even afk</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Enemies continue to attack while offline</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Incoming Boss will send a notification to players</a:t>
              </a:r>
            </a:p>
          </p:txBody>
        </p:sp>
      </p:grpSp>
      <p:grpSp>
        <p:nvGrpSpPr>
          <p:cNvPr id="60" name="Group 59">
            <a:extLst>
              <a:ext uri="{FF2B5EF4-FFF2-40B4-BE49-F238E27FC236}">
                <a16:creationId xmlns:a16="http://schemas.microsoft.com/office/drawing/2014/main" id="{E0B4A601-E8F0-430F-C676-91ADCFD95B95}"/>
              </a:ext>
            </a:extLst>
          </p:cNvPr>
          <p:cNvGrpSpPr/>
          <p:nvPr/>
        </p:nvGrpSpPr>
        <p:grpSpPr>
          <a:xfrm>
            <a:off x="3846402" y="-3816000"/>
            <a:ext cx="4404121" cy="7303362"/>
            <a:chOff x="3825458" y="3206319"/>
            <a:chExt cx="4404121" cy="7303362"/>
          </a:xfrm>
        </p:grpSpPr>
        <p:grpSp>
          <p:nvGrpSpPr>
            <p:cNvPr id="61" name="Group 60">
              <a:extLst>
                <a:ext uri="{FF2B5EF4-FFF2-40B4-BE49-F238E27FC236}">
                  <a16:creationId xmlns:a16="http://schemas.microsoft.com/office/drawing/2014/main" id="{0DB80015-834F-6E2F-3270-1F449436367E}"/>
                </a:ext>
              </a:extLst>
            </p:cNvPr>
            <p:cNvGrpSpPr/>
            <p:nvPr/>
          </p:nvGrpSpPr>
          <p:grpSpPr>
            <a:xfrm>
              <a:off x="3825458" y="3206319"/>
              <a:ext cx="4404121" cy="7303362"/>
              <a:chOff x="3595954" y="-3154944"/>
              <a:chExt cx="4404121" cy="7303362"/>
            </a:xfrm>
          </p:grpSpPr>
          <p:sp>
            <p:nvSpPr>
              <p:cNvPr id="63" name="Parallelogram 62">
                <a:extLst>
                  <a:ext uri="{FF2B5EF4-FFF2-40B4-BE49-F238E27FC236}">
                    <a16:creationId xmlns:a16="http://schemas.microsoft.com/office/drawing/2014/main" id="{6F7889C4-88A5-CBCE-6A06-076D47DC10EB}"/>
                  </a:ext>
                </a:extLst>
              </p:cNvPr>
              <p:cNvSpPr/>
              <p:nvPr/>
            </p:nvSpPr>
            <p:spPr>
              <a:xfrm rot="21114922">
                <a:off x="3595954" y="-3154944"/>
                <a:ext cx="4404121" cy="7303362"/>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D8F35C1C-CA04-BC03-78C9-43EC1515CA10}"/>
                  </a:ext>
                </a:extLst>
              </p:cNvPr>
              <p:cNvSpPr txBox="1"/>
              <p:nvPr/>
            </p:nvSpPr>
            <p:spPr>
              <a:xfrm>
                <a:off x="4477779" y="731422"/>
                <a:ext cx="2735545" cy="3139321"/>
              </a:xfrm>
              <a:prstGeom prst="rect">
                <a:avLst/>
              </a:prstGeom>
              <a:noFill/>
            </p:spPr>
            <p:txBody>
              <a:bodyPr wrap="square" rtlCol="0">
                <a:spAutoFit/>
              </a:bodyPr>
              <a:lstStyle/>
              <a:p>
                <a:r>
                  <a:rPr lang="en-GB" sz="2200" b="1" dirty="0">
                    <a:solidFill>
                      <a:srgbClr val="C46B23"/>
                    </a:solidFill>
                  </a:rPr>
                  <a:t>Summary:</a:t>
                </a:r>
              </a:p>
              <a:p>
                <a:br>
                  <a:rPr lang="en-GB" sz="2200" dirty="0">
                    <a:solidFill>
                      <a:srgbClr val="C46B23"/>
                    </a:solidFill>
                  </a:rPr>
                </a:br>
                <a:r>
                  <a:rPr lang="en-GB" sz="2200" dirty="0">
                    <a:solidFill>
                      <a:srgbClr val="C46B23"/>
                    </a:solidFill>
                  </a:rPr>
                  <a:t>Towerland is a game where players fight against an endless invasion of enemies by placing and upgrading defensive towers and buildings</a:t>
                </a:r>
              </a:p>
            </p:txBody>
          </p:sp>
        </p:grpSp>
        <p:sp>
          <p:nvSpPr>
            <p:cNvPr id="62" name="TextBox 61">
              <a:extLst>
                <a:ext uri="{FF2B5EF4-FFF2-40B4-BE49-F238E27FC236}">
                  <a16:creationId xmlns:a16="http://schemas.microsoft.com/office/drawing/2014/main" id="{E46560BC-C8FE-8CC7-3E38-B18D7B6E25B4}"/>
                </a:ext>
              </a:extLst>
            </p:cNvPr>
            <p:cNvSpPr txBox="1"/>
            <p:nvPr/>
          </p:nvSpPr>
          <p:spPr>
            <a:xfrm>
              <a:off x="4464083" y="3380125"/>
              <a:ext cx="3263833" cy="3477875"/>
            </a:xfrm>
            <a:prstGeom prst="rect">
              <a:avLst/>
            </a:prstGeom>
            <a:noFill/>
          </p:spPr>
          <p:txBody>
            <a:bodyPr wrap="square" rtlCol="0">
              <a:spAutoFit/>
            </a:bodyPr>
            <a:lstStyle/>
            <a:p>
              <a:r>
                <a:rPr lang="en-GB" sz="2000" b="1" dirty="0">
                  <a:solidFill>
                    <a:srgbClr val="C46B23"/>
                  </a:solidFill>
                </a:rPr>
                <a:t>Manual Mode:</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may be waiting on buildings or upgrades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They still want to play</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Manually aim and snipe enemies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Get additional rewards</a:t>
              </a:r>
            </a:p>
          </p:txBody>
        </p:sp>
      </p:grpSp>
      <p:sp>
        <p:nvSpPr>
          <p:cNvPr id="66" name="Parallelogram 65">
            <a:extLst>
              <a:ext uri="{FF2B5EF4-FFF2-40B4-BE49-F238E27FC236}">
                <a16:creationId xmlns:a16="http://schemas.microsoft.com/office/drawing/2014/main" id="{80262312-444D-2A8A-2BC8-7AC9280F6E50}"/>
              </a:ext>
            </a:extLst>
          </p:cNvPr>
          <p:cNvSpPr/>
          <p:nvPr/>
        </p:nvSpPr>
        <p:spPr>
          <a:xfrm rot="21180735">
            <a:off x="-60316" y="-6120000"/>
            <a:ext cx="4404121" cy="8573517"/>
          </a:xfrm>
          <a:prstGeom prst="parallelogram">
            <a:avLst/>
          </a:prstGeom>
          <a:blipFill dpi="0" rotWithShape="0">
            <a:blip r:embed="rId8"/>
            <a:srcRect/>
            <a:tile tx="0" ty="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Parallelogram 67">
            <a:extLst>
              <a:ext uri="{FF2B5EF4-FFF2-40B4-BE49-F238E27FC236}">
                <a16:creationId xmlns:a16="http://schemas.microsoft.com/office/drawing/2014/main" id="{0A0322E6-A6F2-BE17-9C3A-156848B51F3E}"/>
              </a:ext>
            </a:extLst>
          </p:cNvPr>
          <p:cNvSpPr/>
          <p:nvPr/>
        </p:nvSpPr>
        <p:spPr>
          <a:xfrm rot="21114922">
            <a:off x="3825935" y="3960000"/>
            <a:ext cx="4404121" cy="7303362"/>
          </a:xfrm>
          <a:prstGeom prst="parallelogram">
            <a:avLst/>
          </a:prstGeom>
          <a:blipFill dpi="0" rotWithShape="0">
            <a:blip r:embed="rId9"/>
            <a:srcRect/>
            <a:tile tx="-2159000" ty="0" sx="22000" sy="22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1" name="Group 70">
            <a:extLst>
              <a:ext uri="{FF2B5EF4-FFF2-40B4-BE49-F238E27FC236}">
                <a16:creationId xmlns:a16="http://schemas.microsoft.com/office/drawing/2014/main" id="{50821358-9EC3-B2CC-1E57-5654757D7CE5}"/>
              </a:ext>
            </a:extLst>
          </p:cNvPr>
          <p:cNvGrpSpPr/>
          <p:nvPr/>
        </p:nvGrpSpPr>
        <p:grpSpPr>
          <a:xfrm>
            <a:off x="7690834" y="-7428013"/>
            <a:ext cx="4515564" cy="9285130"/>
            <a:chOff x="7690834" y="-7428013"/>
            <a:chExt cx="4515564" cy="9285130"/>
          </a:xfrm>
        </p:grpSpPr>
        <p:sp>
          <p:nvSpPr>
            <p:cNvPr id="70" name="Parallelogram 69">
              <a:extLst>
                <a:ext uri="{FF2B5EF4-FFF2-40B4-BE49-F238E27FC236}">
                  <a16:creationId xmlns:a16="http://schemas.microsoft.com/office/drawing/2014/main" id="{05B44D11-3B73-7043-DFA6-17D0CB228011}"/>
                </a:ext>
              </a:extLst>
            </p:cNvPr>
            <p:cNvSpPr/>
            <p:nvPr/>
          </p:nvSpPr>
          <p:spPr>
            <a:xfrm rot="21191549">
              <a:off x="7690834" y="-7406650"/>
              <a:ext cx="4404121" cy="9263767"/>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Parallelogram 68">
              <a:extLst>
                <a:ext uri="{FF2B5EF4-FFF2-40B4-BE49-F238E27FC236}">
                  <a16:creationId xmlns:a16="http://schemas.microsoft.com/office/drawing/2014/main" id="{9AC98D2F-7A37-B6C4-D06F-1F8D1E29589F}"/>
                </a:ext>
              </a:extLst>
            </p:cNvPr>
            <p:cNvSpPr/>
            <p:nvPr/>
          </p:nvSpPr>
          <p:spPr>
            <a:xfrm rot="21191549">
              <a:off x="7802277" y="-7428013"/>
              <a:ext cx="4404121" cy="9263767"/>
            </a:xfrm>
            <a:prstGeom prst="parallelogram">
              <a:avLst/>
            </a:prstGeom>
            <a:blipFill dpi="0" rotWithShape="0">
              <a:blip r:embed="rId10"/>
              <a:srcRect/>
              <a:tile tx="0" ty="889000" sx="22000" sy="22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3" name="Group 92">
            <a:extLst>
              <a:ext uri="{FF2B5EF4-FFF2-40B4-BE49-F238E27FC236}">
                <a16:creationId xmlns:a16="http://schemas.microsoft.com/office/drawing/2014/main" id="{67627339-0F83-3DBE-1CCD-02F177422CCB}"/>
              </a:ext>
            </a:extLst>
          </p:cNvPr>
          <p:cNvGrpSpPr/>
          <p:nvPr/>
        </p:nvGrpSpPr>
        <p:grpSpPr>
          <a:xfrm>
            <a:off x="580561" y="-42843200"/>
            <a:ext cx="4404121" cy="8573517"/>
            <a:chOff x="-14106" y="-4042935"/>
            <a:chExt cx="4404121" cy="8573517"/>
          </a:xfrm>
        </p:grpSpPr>
        <p:grpSp>
          <p:nvGrpSpPr>
            <p:cNvPr id="94" name="Group 93">
              <a:extLst>
                <a:ext uri="{FF2B5EF4-FFF2-40B4-BE49-F238E27FC236}">
                  <a16:creationId xmlns:a16="http://schemas.microsoft.com/office/drawing/2014/main" id="{D068ED42-126A-576F-96A6-F28951AA796F}"/>
                </a:ext>
              </a:extLst>
            </p:cNvPr>
            <p:cNvGrpSpPr>
              <a:grpSpLocks/>
            </p:cNvGrpSpPr>
            <p:nvPr/>
          </p:nvGrpSpPr>
          <p:grpSpPr>
            <a:xfrm>
              <a:off x="-14106" y="-4042935"/>
              <a:ext cx="4404121" cy="8573517"/>
              <a:chOff x="320726" y="2655576"/>
              <a:chExt cx="4404121" cy="8573517"/>
            </a:xfrm>
          </p:grpSpPr>
          <p:sp>
            <p:nvSpPr>
              <p:cNvPr id="96" name="Parallelogram 95">
                <a:extLst>
                  <a:ext uri="{FF2B5EF4-FFF2-40B4-BE49-F238E27FC236}">
                    <a16:creationId xmlns:a16="http://schemas.microsoft.com/office/drawing/2014/main" id="{CF594DAC-95AA-991F-9A39-82A5A051EBE8}"/>
                  </a:ext>
                </a:extLst>
              </p:cNvPr>
              <p:cNvSpPr/>
              <p:nvPr/>
            </p:nvSpPr>
            <p:spPr>
              <a:xfrm rot="21180735">
                <a:off x="320726" y="2655576"/>
                <a:ext cx="4404121" cy="8573517"/>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TextBox 96">
                <a:extLst>
                  <a:ext uri="{FF2B5EF4-FFF2-40B4-BE49-F238E27FC236}">
                    <a16:creationId xmlns:a16="http://schemas.microsoft.com/office/drawing/2014/main" id="{68EB836C-F2D1-45B1-F02B-F4CBD7FFA37D}"/>
                  </a:ext>
                </a:extLst>
              </p:cNvPr>
              <p:cNvSpPr txBox="1"/>
              <p:nvPr/>
            </p:nvSpPr>
            <p:spPr>
              <a:xfrm>
                <a:off x="1079913" y="2918772"/>
                <a:ext cx="3017520" cy="3693319"/>
              </a:xfrm>
              <a:prstGeom prst="rect">
                <a:avLst/>
              </a:prstGeom>
              <a:noFill/>
            </p:spPr>
            <p:txBody>
              <a:bodyPr wrap="square" rtlCol="0">
                <a:spAutoFit/>
              </a:bodyPr>
              <a:lstStyle/>
              <a:p>
                <a:r>
                  <a:rPr lang="en-GB" b="1" dirty="0">
                    <a:solidFill>
                      <a:srgbClr val="C46B23"/>
                    </a:solidFill>
                  </a:rPr>
                  <a:t>Variety of genres:</a:t>
                </a:r>
                <a:br>
                  <a:rPr lang="en-GB" b="1" dirty="0">
                    <a:solidFill>
                      <a:srgbClr val="C46B23"/>
                    </a:solidFill>
                  </a:rPr>
                </a:br>
                <a:endParaRPr lang="en-GB" b="1" dirty="0">
                  <a:solidFill>
                    <a:srgbClr val="C46B23"/>
                  </a:solidFill>
                </a:endParaRPr>
              </a:p>
              <a:p>
                <a:pPr marL="285750" indent="-285750">
                  <a:buFont typeface="Arial" panose="020B0604020202020204" pitchFamily="34" charset="0"/>
                  <a:buChar char="•"/>
                </a:pPr>
                <a:r>
                  <a:rPr lang="en-GB" dirty="0">
                    <a:solidFill>
                      <a:srgbClr val="C46B23"/>
                    </a:solidFill>
                  </a:rPr>
                  <a:t>Base Design – players place buildings and décor</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Manual sniper mode – players can interact manually for extra rewards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Idle Gameplay – Players come back online to a collection of rewards</a:t>
                </a:r>
              </a:p>
            </p:txBody>
          </p:sp>
        </p:grpSp>
        <p:sp>
          <p:nvSpPr>
            <p:cNvPr id="95" name="TextBox 94">
              <a:extLst>
                <a:ext uri="{FF2B5EF4-FFF2-40B4-BE49-F238E27FC236}">
                  <a16:creationId xmlns:a16="http://schemas.microsoft.com/office/drawing/2014/main" id="{E74CCA8F-179D-75FE-60D4-016B142F7952}"/>
                </a:ext>
              </a:extLst>
            </p:cNvPr>
            <p:cNvSpPr txBox="1"/>
            <p:nvPr/>
          </p:nvSpPr>
          <p:spPr>
            <a:xfrm>
              <a:off x="613307" y="56622"/>
              <a:ext cx="3149294" cy="4401205"/>
            </a:xfrm>
            <a:prstGeom prst="rect">
              <a:avLst/>
            </a:prstGeom>
            <a:noFill/>
          </p:spPr>
          <p:txBody>
            <a:bodyPr wrap="square" rtlCol="0">
              <a:spAutoFit/>
            </a:bodyPr>
            <a:lstStyle/>
            <a:p>
              <a:r>
                <a:rPr lang="en-GB" sz="2000" b="1" dirty="0">
                  <a:solidFill>
                    <a:srgbClr val="C46B23"/>
                  </a:solidFill>
                </a:rPr>
                <a:t>Base Design:</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place upgradable buildings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Slowly build out the fort</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Unlock new units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Automatically train units to fight the enemy onslaught</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Add décor to the fort</a:t>
              </a:r>
            </a:p>
          </p:txBody>
        </p:sp>
      </p:grpSp>
      <p:grpSp>
        <p:nvGrpSpPr>
          <p:cNvPr id="98" name="Group 97">
            <a:extLst>
              <a:ext uri="{FF2B5EF4-FFF2-40B4-BE49-F238E27FC236}">
                <a16:creationId xmlns:a16="http://schemas.microsoft.com/office/drawing/2014/main" id="{5BC83D5C-0AE4-9492-A056-9622C1BC8857}"/>
              </a:ext>
            </a:extLst>
          </p:cNvPr>
          <p:cNvGrpSpPr/>
          <p:nvPr/>
        </p:nvGrpSpPr>
        <p:grpSpPr>
          <a:xfrm>
            <a:off x="8325179" y="-44571200"/>
            <a:ext cx="4404121" cy="9263767"/>
            <a:chOff x="7690761" y="-5760000"/>
            <a:chExt cx="4404121" cy="9263767"/>
          </a:xfrm>
        </p:grpSpPr>
        <p:grpSp>
          <p:nvGrpSpPr>
            <p:cNvPr id="99" name="Group 98">
              <a:extLst>
                <a:ext uri="{FF2B5EF4-FFF2-40B4-BE49-F238E27FC236}">
                  <a16:creationId xmlns:a16="http://schemas.microsoft.com/office/drawing/2014/main" id="{D9A54F35-DCC5-7741-C17D-1C419612713A}"/>
                </a:ext>
              </a:extLst>
            </p:cNvPr>
            <p:cNvGrpSpPr/>
            <p:nvPr/>
          </p:nvGrpSpPr>
          <p:grpSpPr>
            <a:xfrm>
              <a:off x="7690761" y="-5760000"/>
              <a:ext cx="4404121" cy="9263767"/>
              <a:chOff x="7690761" y="2565696"/>
              <a:chExt cx="4404121" cy="5079278"/>
            </a:xfrm>
          </p:grpSpPr>
          <p:sp>
            <p:nvSpPr>
              <p:cNvPr id="101" name="Parallelogram 100">
                <a:extLst>
                  <a:ext uri="{FF2B5EF4-FFF2-40B4-BE49-F238E27FC236}">
                    <a16:creationId xmlns:a16="http://schemas.microsoft.com/office/drawing/2014/main" id="{C824C667-ACC0-9AEA-9228-0BE9CE443CC2}"/>
                  </a:ext>
                </a:extLst>
              </p:cNvPr>
              <p:cNvSpPr/>
              <p:nvPr/>
            </p:nvSpPr>
            <p:spPr>
              <a:xfrm rot="21191549">
                <a:off x="7690761" y="2565696"/>
                <a:ext cx="4404121" cy="5079278"/>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TextBox 101">
                <a:extLst>
                  <a:ext uri="{FF2B5EF4-FFF2-40B4-BE49-F238E27FC236}">
                    <a16:creationId xmlns:a16="http://schemas.microsoft.com/office/drawing/2014/main" id="{86D64B6B-A9E8-92D9-29D6-97703CD5E3AE}"/>
                  </a:ext>
                </a:extLst>
              </p:cNvPr>
              <p:cNvSpPr txBox="1"/>
              <p:nvPr/>
            </p:nvSpPr>
            <p:spPr>
              <a:xfrm>
                <a:off x="8398180" y="2799456"/>
                <a:ext cx="3198305" cy="2176906"/>
              </a:xfrm>
              <a:prstGeom prst="rect">
                <a:avLst/>
              </a:prstGeom>
              <a:noFill/>
            </p:spPr>
            <p:txBody>
              <a:bodyPr wrap="square" rtlCol="0">
                <a:spAutoFit/>
              </a:bodyPr>
              <a:lstStyle/>
              <a:p>
                <a:r>
                  <a:rPr lang="en-GB" b="1" dirty="0">
                    <a:solidFill>
                      <a:srgbClr val="C46B23"/>
                    </a:solidFill>
                  </a:rPr>
                  <a:t>Design Pillars:</a:t>
                </a:r>
                <a:br>
                  <a:rPr lang="en-GB" dirty="0"/>
                </a:br>
                <a:endParaRPr lang="en-GB" dirty="0"/>
              </a:p>
              <a:p>
                <a:pPr marL="285750" indent="-285750">
                  <a:buFont typeface="Arial" panose="020B0604020202020204" pitchFamily="34" charset="0"/>
                  <a:buChar char="•"/>
                </a:pPr>
                <a:r>
                  <a:rPr lang="en-GB" dirty="0">
                    <a:solidFill>
                      <a:srgbClr val="C46B23"/>
                    </a:solidFill>
                  </a:rPr>
                  <a:t>Convenient, flexible sessions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Frequent progression</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Clear and rewarding feedback</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Variety of fun and viable strategies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Easy to understand visuals</a:t>
                </a:r>
              </a:p>
            </p:txBody>
          </p:sp>
        </p:grpSp>
        <p:sp>
          <p:nvSpPr>
            <p:cNvPr id="100" name="TextBox 99">
              <a:extLst>
                <a:ext uri="{FF2B5EF4-FFF2-40B4-BE49-F238E27FC236}">
                  <a16:creationId xmlns:a16="http://schemas.microsoft.com/office/drawing/2014/main" id="{FF78D08A-9665-1191-E572-D79AC8D7DC42}"/>
                </a:ext>
              </a:extLst>
            </p:cNvPr>
            <p:cNvSpPr txBox="1"/>
            <p:nvPr/>
          </p:nvSpPr>
          <p:spPr>
            <a:xfrm>
              <a:off x="8332652" y="56622"/>
              <a:ext cx="3263833" cy="3170099"/>
            </a:xfrm>
            <a:prstGeom prst="rect">
              <a:avLst/>
            </a:prstGeom>
            <a:noFill/>
          </p:spPr>
          <p:txBody>
            <a:bodyPr wrap="square" rtlCol="0">
              <a:spAutoFit/>
            </a:bodyPr>
            <a:lstStyle/>
            <a:p>
              <a:r>
                <a:rPr lang="en-GB" sz="2000" b="1" dirty="0">
                  <a:solidFill>
                    <a:srgbClr val="C46B23"/>
                  </a:solidFill>
                </a:rPr>
                <a:t>Idle Gameplay:</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can make progress even afk</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Enemies continue to attack while offline</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Incoming Boss will send a notification to players</a:t>
              </a:r>
            </a:p>
          </p:txBody>
        </p:sp>
      </p:grpSp>
      <p:sp>
        <p:nvSpPr>
          <p:cNvPr id="103" name="Parallelogram 102">
            <a:extLst>
              <a:ext uri="{FF2B5EF4-FFF2-40B4-BE49-F238E27FC236}">
                <a16:creationId xmlns:a16="http://schemas.microsoft.com/office/drawing/2014/main" id="{C37C740C-AD8E-9415-1B41-BAB43A322592}"/>
              </a:ext>
            </a:extLst>
          </p:cNvPr>
          <p:cNvSpPr/>
          <p:nvPr/>
        </p:nvSpPr>
        <p:spPr>
          <a:xfrm rot="21114922">
            <a:off x="4481522" y="-43311200"/>
            <a:ext cx="4404121" cy="7303362"/>
          </a:xfrm>
          <a:prstGeom prst="parallelogram">
            <a:avLst/>
          </a:prstGeom>
          <a:blipFill dpi="0" rotWithShape="0">
            <a:blip r:embed="rId11"/>
            <a:srcRect/>
            <a:tile tx="-939800" ty="-1143000" sx="50000" sy="5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4" name="Group 103">
            <a:extLst>
              <a:ext uri="{FF2B5EF4-FFF2-40B4-BE49-F238E27FC236}">
                <a16:creationId xmlns:a16="http://schemas.microsoft.com/office/drawing/2014/main" id="{F7481986-F314-20EA-9857-AED21AFE8EEF}"/>
              </a:ext>
            </a:extLst>
          </p:cNvPr>
          <p:cNvGrpSpPr/>
          <p:nvPr/>
        </p:nvGrpSpPr>
        <p:grpSpPr>
          <a:xfrm>
            <a:off x="3044405" y="29319045"/>
            <a:ext cx="4404121" cy="7303362"/>
            <a:chOff x="3825458" y="3206319"/>
            <a:chExt cx="4404121" cy="7303362"/>
          </a:xfrm>
        </p:grpSpPr>
        <p:grpSp>
          <p:nvGrpSpPr>
            <p:cNvPr id="105" name="Group 104">
              <a:extLst>
                <a:ext uri="{FF2B5EF4-FFF2-40B4-BE49-F238E27FC236}">
                  <a16:creationId xmlns:a16="http://schemas.microsoft.com/office/drawing/2014/main" id="{E63FB51D-5F08-A8BC-EDFD-6E8B4F23A3D6}"/>
                </a:ext>
              </a:extLst>
            </p:cNvPr>
            <p:cNvGrpSpPr/>
            <p:nvPr/>
          </p:nvGrpSpPr>
          <p:grpSpPr>
            <a:xfrm>
              <a:off x="3825458" y="3206319"/>
              <a:ext cx="4404121" cy="7303362"/>
              <a:chOff x="3595954" y="-3154944"/>
              <a:chExt cx="4404121" cy="7303362"/>
            </a:xfrm>
          </p:grpSpPr>
          <p:sp>
            <p:nvSpPr>
              <p:cNvPr id="107" name="Parallelogram 106">
                <a:extLst>
                  <a:ext uri="{FF2B5EF4-FFF2-40B4-BE49-F238E27FC236}">
                    <a16:creationId xmlns:a16="http://schemas.microsoft.com/office/drawing/2014/main" id="{0599A750-EECC-20E1-E744-F85DE97BEF81}"/>
                  </a:ext>
                </a:extLst>
              </p:cNvPr>
              <p:cNvSpPr/>
              <p:nvPr/>
            </p:nvSpPr>
            <p:spPr>
              <a:xfrm rot="21114922">
                <a:off x="3595954" y="-3154944"/>
                <a:ext cx="4404121" cy="7303362"/>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TextBox 107">
                <a:extLst>
                  <a:ext uri="{FF2B5EF4-FFF2-40B4-BE49-F238E27FC236}">
                    <a16:creationId xmlns:a16="http://schemas.microsoft.com/office/drawing/2014/main" id="{82BA1967-8606-2860-20F3-A4BBEC5E0CA1}"/>
                  </a:ext>
                </a:extLst>
              </p:cNvPr>
              <p:cNvSpPr txBox="1"/>
              <p:nvPr/>
            </p:nvSpPr>
            <p:spPr>
              <a:xfrm>
                <a:off x="4477779" y="731422"/>
                <a:ext cx="2735545" cy="3139321"/>
              </a:xfrm>
              <a:prstGeom prst="rect">
                <a:avLst/>
              </a:prstGeom>
              <a:noFill/>
            </p:spPr>
            <p:txBody>
              <a:bodyPr wrap="square" rtlCol="0">
                <a:spAutoFit/>
              </a:bodyPr>
              <a:lstStyle/>
              <a:p>
                <a:r>
                  <a:rPr lang="en-GB" sz="2200" b="1" dirty="0">
                    <a:solidFill>
                      <a:srgbClr val="C46B23"/>
                    </a:solidFill>
                  </a:rPr>
                  <a:t>Summary:</a:t>
                </a:r>
              </a:p>
              <a:p>
                <a:br>
                  <a:rPr lang="en-GB" sz="2200" dirty="0">
                    <a:solidFill>
                      <a:srgbClr val="C46B23"/>
                    </a:solidFill>
                  </a:rPr>
                </a:br>
                <a:r>
                  <a:rPr lang="en-GB" sz="2200" dirty="0">
                    <a:solidFill>
                      <a:srgbClr val="C46B23"/>
                    </a:solidFill>
                  </a:rPr>
                  <a:t>Towerland is a game where players fight against an endless invasion of enemies by placing and upgrading defensive towers and buildings</a:t>
                </a:r>
              </a:p>
            </p:txBody>
          </p:sp>
        </p:grpSp>
        <p:sp>
          <p:nvSpPr>
            <p:cNvPr id="106" name="TextBox 105">
              <a:extLst>
                <a:ext uri="{FF2B5EF4-FFF2-40B4-BE49-F238E27FC236}">
                  <a16:creationId xmlns:a16="http://schemas.microsoft.com/office/drawing/2014/main" id="{D6DF8F8B-A8F2-EB7C-198D-7F396918DEAE}"/>
                </a:ext>
              </a:extLst>
            </p:cNvPr>
            <p:cNvSpPr txBox="1"/>
            <p:nvPr/>
          </p:nvSpPr>
          <p:spPr>
            <a:xfrm>
              <a:off x="4464083" y="3380125"/>
              <a:ext cx="3263833" cy="3477875"/>
            </a:xfrm>
            <a:prstGeom prst="rect">
              <a:avLst/>
            </a:prstGeom>
            <a:noFill/>
          </p:spPr>
          <p:txBody>
            <a:bodyPr wrap="square" rtlCol="0">
              <a:spAutoFit/>
            </a:bodyPr>
            <a:lstStyle/>
            <a:p>
              <a:r>
                <a:rPr lang="en-GB" sz="2000" b="1" dirty="0">
                  <a:solidFill>
                    <a:srgbClr val="C46B23"/>
                  </a:solidFill>
                </a:rPr>
                <a:t>Manual Mode:</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may be waiting on buildings or upgrades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They still want to play</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Manually control turrets and snipe enemies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Get additional rewards</a:t>
              </a:r>
            </a:p>
          </p:txBody>
        </p:sp>
      </p:grpSp>
      <p:sp>
        <p:nvSpPr>
          <p:cNvPr id="109" name="Parallelogram 108">
            <a:extLst>
              <a:ext uri="{FF2B5EF4-FFF2-40B4-BE49-F238E27FC236}">
                <a16:creationId xmlns:a16="http://schemas.microsoft.com/office/drawing/2014/main" id="{62256D8A-4A89-58FD-6275-A9DA98866A82}"/>
              </a:ext>
            </a:extLst>
          </p:cNvPr>
          <p:cNvSpPr/>
          <p:nvPr/>
        </p:nvSpPr>
        <p:spPr>
          <a:xfrm rot="21180735">
            <a:off x="-862313" y="31119045"/>
            <a:ext cx="4404121" cy="8573517"/>
          </a:xfrm>
          <a:prstGeom prst="parallelogram">
            <a:avLst/>
          </a:prstGeom>
          <a:blipFill dpi="0" rotWithShape="0">
            <a:blip r:embed="rId12"/>
            <a:srcRect/>
            <a:tile tx="-381000" ty="-12700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0" name="Parallelogram 109">
            <a:extLst>
              <a:ext uri="{FF2B5EF4-FFF2-40B4-BE49-F238E27FC236}">
                <a16:creationId xmlns:a16="http://schemas.microsoft.com/office/drawing/2014/main" id="{7AD3852E-38D9-932C-B01A-44A697F98A59}"/>
              </a:ext>
            </a:extLst>
          </p:cNvPr>
          <p:cNvSpPr/>
          <p:nvPr/>
        </p:nvSpPr>
        <p:spPr>
          <a:xfrm rot="21191549">
            <a:off x="6888836" y="30039045"/>
            <a:ext cx="4404121" cy="9263767"/>
          </a:xfrm>
          <a:prstGeom prst="parallelogram">
            <a:avLst/>
          </a:prstGeom>
          <a:blipFill dpi="0" rotWithShape="0">
            <a:blip r:embed="rId13"/>
            <a:srcRect/>
            <a:tile tx="-508000" ty="-50800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63144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3B274-9852-10E3-98E0-512F9FAF35B3}"/>
            </a:ext>
          </a:extLst>
        </p:cNvPr>
        <p:cNvGrpSpPr/>
        <p:nvPr/>
      </p:nvGrpSpPr>
      <p:grpSpPr>
        <a:xfrm>
          <a:off x="0" y="0"/>
          <a:ext cx="0" cy="0"/>
          <a:chOff x="0" y="0"/>
          <a:chExt cx="0" cy="0"/>
        </a:xfrm>
      </p:grpSpPr>
      <p:grpSp>
        <p:nvGrpSpPr>
          <p:cNvPr id="49" name="Group 48">
            <a:extLst>
              <a:ext uri="{FF2B5EF4-FFF2-40B4-BE49-F238E27FC236}">
                <a16:creationId xmlns:a16="http://schemas.microsoft.com/office/drawing/2014/main" id="{E540426F-A6BF-EAA2-A318-345AF817550A}"/>
              </a:ext>
            </a:extLst>
          </p:cNvPr>
          <p:cNvGrpSpPr/>
          <p:nvPr/>
        </p:nvGrpSpPr>
        <p:grpSpPr>
          <a:xfrm>
            <a:off x="-46852" y="-4032000"/>
            <a:ext cx="4404121" cy="8573517"/>
            <a:chOff x="-14106" y="-4042935"/>
            <a:chExt cx="4404121" cy="8573517"/>
          </a:xfrm>
        </p:grpSpPr>
        <p:grpSp>
          <p:nvGrpSpPr>
            <p:cNvPr id="50" name="Group 49">
              <a:extLst>
                <a:ext uri="{FF2B5EF4-FFF2-40B4-BE49-F238E27FC236}">
                  <a16:creationId xmlns:a16="http://schemas.microsoft.com/office/drawing/2014/main" id="{D3FC983A-EAD4-F091-903C-A83A6B5BFDE2}"/>
                </a:ext>
              </a:extLst>
            </p:cNvPr>
            <p:cNvGrpSpPr>
              <a:grpSpLocks/>
            </p:cNvGrpSpPr>
            <p:nvPr/>
          </p:nvGrpSpPr>
          <p:grpSpPr>
            <a:xfrm>
              <a:off x="-14106" y="-4042935"/>
              <a:ext cx="4404121" cy="8573517"/>
              <a:chOff x="320726" y="2655576"/>
              <a:chExt cx="4404121" cy="8573517"/>
            </a:xfrm>
          </p:grpSpPr>
          <p:sp>
            <p:nvSpPr>
              <p:cNvPr id="52" name="Parallelogram 51">
                <a:extLst>
                  <a:ext uri="{FF2B5EF4-FFF2-40B4-BE49-F238E27FC236}">
                    <a16:creationId xmlns:a16="http://schemas.microsoft.com/office/drawing/2014/main" id="{7238C875-C521-44E0-D105-A7E5B56CD48D}"/>
                  </a:ext>
                </a:extLst>
              </p:cNvPr>
              <p:cNvSpPr/>
              <p:nvPr/>
            </p:nvSpPr>
            <p:spPr>
              <a:xfrm rot="21180735">
                <a:off x="320726" y="2655576"/>
                <a:ext cx="4404121" cy="8573517"/>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extLst>
                  <a:ext uri="{FF2B5EF4-FFF2-40B4-BE49-F238E27FC236}">
                    <a16:creationId xmlns:a16="http://schemas.microsoft.com/office/drawing/2014/main" id="{3121B381-4498-7405-E3C3-F52D004FC8AD}"/>
                  </a:ext>
                </a:extLst>
              </p:cNvPr>
              <p:cNvSpPr txBox="1"/>
              <p:nvPr/>
            </p:nvSpPr>
            <p:spPr>
              <a:xfrm>
                <a:off x="1079913" y="2918772"/>
                <a:ext cx="3017520" cy="3693319"/>
              </a:xfrm>
              <a:prstGeom prst="rect">
                <a:avLst/>
              </a:prstGeom>
              <a:noFill/>
            </p:spPr>
            <p:txBody>
              <a:bodyPr wrap="square" rtlCol="0">
                <a:spAutoFit/>
              </a:bodyPr>
              <a:lstStyle/>
              <a:p>
                <a:r>
                  <a:rPr lang="en-GB" b="1" dirty="0">
                    <a:solidFill>
                      <a:srgbClr val="C46B23"/>
                    </a:solidFill>
                  </a:rPr>
                  <a:t>Variety of genres:</a:t>
                </a:r>
                <a:br>
                  <a:rPr lang="en-GB" b="1" dirty="0">
                    <a:solidFill>
                      <a:srgbClr val="C46B23"/>
                    </a:solidFill>
                  </a:rPr>
                </a:br>
                <a:endParaRPr lang="en-GB" b="1" dirty="0">
                  <a:solidFill>
                    <a:srgbClr val="C46B23"/>
                  </a:solidFill>
                </a:endParaRPr>
              </a:p>
              <a:p>
                <a:pPr marL="285750" indent="-285750">
                  <a:buFont typeface="Arial" panose="020B0604020202020204" pitchFamily="34" charset="0"/>
                  <a:buChar char="•"/>
                </a:pPr>
                <a:r>
                  <a:rPr lang="en-GB" dirty="0">
                    <a:solidFill>
                      <a:srgbClr val="C46B23"/>
                    </a:solidFill>
                  </a:rPr>
                  <a:t>Base Design – players place buildings and décor</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Manual sniper mode – players can interact manually for extra rewards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Idle Gameplay – Players come back online to a collection of rewards</a:t>
                </a:r>
              </a:p>
            </p:txBody>
          </p:sp>
        </p:grpSp>
        <p:sp>
          <p:nvSpPr>
            <p:cNvPr id="51" name="TextBox 50">
              <a:extLst>
                <a:ext uri="{FF2B5EF4-FFF2-40B4-BE49-F238E27FC236}">
                  <a16:creationId xmlns:a16="http://schemas.microsoft.com/office/drawing/2014/main" id="{7820FFE9-3B4B-9EA5-3B68-7CB38967E332}"/>
                </a:ext>
              </a:extLst>
            </p:cNvPr>
            <p:cNvSpPr txBox="1"/>
            <p:nvPr/>
          </p:nvSpPr>
          <p:spPr>
            <a:xfrm>
              <a:off x="613307" y="56622"/>
              <a:ext cx="3149294" cy="4401205"/>
            </a:xfrm>
            <a:prstGeom prst="rect">
              <a:avLst/>
            </a:prstGeom>
            <a:noFill/>
          </p:spPr>
          <p:txBody>
            <a:bodyPr wrap="square" rtlCol="0">
              <a:spAutoFit/>
            </a:bodyPr>
            <a:lstStyle/>
            <a:p>
              <a:r>
                <a:rPr lang="en-GB" sz="2000" b="1" dirty="0">
                  <a:solidFill>
                    <a:srgbClr val="C46B23"/>
                  </a:solidFill>
                </a:rPr>
                <a:t>Base Design:</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place upgradable buildings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Slowly build out the fort</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Unlock new units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Automatically train units to fight the enemy onslaught</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Add décor to the fort</a:t>
              </a:r>
            </a:p>
          </p:txBody>
        </p:sp>
      </p:grpSp>
      <p:grpSp>
        <p:nvGrpSpPr>
          <p:cNvPr id="54" name="Group 53">
            <a:extLst>
              <a:ext uri="{FF2B5EF4-FFF2-40B4-BE49-F238E27FC236}">
                <a16:creationId xmlns:a16="http://schemas.microsoft.com/office/drawing/2014/main" id="{B63EAE5D-3DE1-D71A-37BC-5CC90F7270FE}"/>
              </a:ext>
            </a:extLst>
          </p:cNvPr>
          <p:cNvGrpSpPr/>
          <p:nvPr/>
        </p:nvGrpSpPr>
        <p:grpSpPr>
          <a:xfrm>
            <a:off x="7697766" y="-5760000"/>
            <a:ext cx="4404121" cy="9263767"/>
            <a:chOff x="7690761" y="-5760000"/>
            <a:chExt cx="4404121" cy="9263767"/>
          </a:xfrm>
        </p:grpSpPr>
        <p:grpSp>
          <p:nvGrpSpPr>
            <p:cNvPr id="55" name="Group 54">
              <a:extLst>
                <a:ext uri="{FF2B5EF4-FFF2-40B4-BE49-F238E27FC236}">
                  <a16:creationId xmlns:a16="http://schemas.microsoft.com/office/drawing/2014/main" id="{9BEF5CE2-F773-A9A3-F660-845702982955}"/>
                </a:ext>
              </a:extLst>
            </p:cNvPr>
            <p:cNvGrpSpPr/>
            <p:nvPr/>
          </p:nvGrpSpPr>
          <p:grpSpPr>
            <a:xfrm>
              <a:off x="7690761" y="-5760000"/>
              <a:ext cx="4404121" cy="9263767"/>
              <a:chOff x="7690761" y="2565696"/>
              <a:chExt cx="4404121" cy="5079278"/>
            </a:xfrm>
          </p:grpSpPr>
          <p:sp>
            <p:nvSpPr>
              <p:cNvPr id="57" name="Parallelogram 56">
                <a:extLst>
                  <a:ext uri="{FF2B5EF4-FFF2-40B4-BE49-F238E27FC236}">
                    <a16:creationId xmlns:a16="http://schemas.microsoft.com/office/drawing/2014/main" id="{870F8354-8591-70C3-72B1-8A694FB03D87}"/>
                  </a:ext>
                </a:extLst>
              </p:cNvPr>
              <p:cNvSpPr/>
              <p:nvPr/>
            </p:nvSpPr>
            <p:spPr>
              <a:xfrm rot="21191549">
                <a:off x="7690761" y="2565696"/>
                <a:ext cx="4404121" cy="5079278"/>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585D6C52-4BEE-EE85-40CE-14D8F5B9467D}"/>
                  </a:ext>
                </a:extLst>
              </p:cNvPr>
              <p:cNvSpPr txBox="1"/>
              <p:nvPr/>
            </p:nvSpPr>
            <p:spPr>
              <a:xfrm>
                <a:off x="8398180" y="2799456"/>
                <a:ext cx="3198305" cy="2176906"/>
              </a:xfrm>
              <a:prstGeom prst="rect">
                <a:avLst/>
              </a:prstGeom>
              <a:noFill/>
            </p:spPr>
            <p:txBody>
              <a:bodyPr wrap="square" rtlCol="0">
                <a:spAutoFit/>
              </a:bodyPr>
              <a:lstStyle/>
              <a:p>
                <a:r>
                  <a:rPr lang="en-GB" b="1" dirty="0">
                    <a:solidFill>
                      <a:srgbClr val="C46B23"/>
                    </a:solidFill>
                  </a:rPr>
                  <a:t>Design Pillars:</a:t>
                </a:r>
                <a:br>
                  <a:rPr lang="en-GB" dirty="0"/>
                </a:br>
                <a:endParaRPr lang="en-GB" dirty="0"/>
              </a:p>
              <a:p>
                <a:pPr marL="285750" indent="-285750">
                  <a:buFont typeface="Arial" panose="020B0604020202020204" pitchFamily="34" charset="0"/>
                  <a:buChar char="•"/>
                </a:pPr>
                <a:r>
                  <a:rPr lang="en-GB" dirty="0">
                    <a:solidFill>
                      <a:srgbClr val="C46B23"/>
                    </a:solidFill>
                  </a:rPr>
                  <a:t>Convenient, flexible sessions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Frequent progression</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Clear and rewarding feedback</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Variety of fun and viable strategies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Easy to understand visuals</a:t>
                </a:r>
              </a:p>
            </p:txBody>
          </p:sp>
        </p:grpSp>
        <p:sp>
          <p:nvSpPr>
            <p:cNvPr id="56" name="TextBox 55">
              <a:extLst>
                <a:ext uri="{FF2B5EF4-FFF2-40B4-BE49-F238E27FC236}">
                  <a16:creationId xmlns:a16="http://schemas.microsoft.com/office/drawing/2014/main" id="{49949909-5D9D-5A2B-BE81-4F48FEC3131C}"/>
                </a:ext>
              </a:extLst>
            </p:cNvPr>
            <p:cNvSpPr txBox="1"/>
            <p:nvPr/>
          </p:nvSpPr>
          <p:spPr>
            <a:xfrm>
              <a:off x="8332652" y="56622"/>
              <a:ext cx="3263833" cy="3170099"/>
            </a:xfrm>
            <a:prstGeom prst="rect">
              <a:avLst/>
            </a:prstGeom>
            <a:noFill/>
          </p:spPr>
          <p:txBody>
            <a:bodyPr wrap="square" rtlCol="0">
              <a:spAutoFit/>
            </a:bodyPr>
            <a:lstStyle/>
            <a:p>
              <a:r>
                <a:rPr lang="en-GB" sz="2000" b="1" dirty="0">
                  <a:solidFill>
                    <a:srgbClr val="C46B23"/>
                  </a:solidFill>
                </a:rPr>
                <a:t>Idle Gameplay:</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can make progress even afk</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Enemies continue to attack while offline</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Incoming Boss will send a notification to players</a:t>
              </a:r>
            </a:p>
          </p:txBody>
        </p:sp>
      </p:grpSp>
      <p:grpSp>
        <p:nvGrpSpPr>
          <p:cNvPr id="59" name="Group 58">
            <a:extLst>
              <a:ext uri="{FF2B5EF4-FFF2-40B4-BE49-F238E27FC236}">
                <a16:creationId xmlns:a16="http://schemas.microsoft.com/office/drawing/2014/main" id="{9009A9D2-5539-80F4-82D2-DA64F86EA176}"/>
              </a:ext>
            </a:extLst>
          </p:cNvPr>
          <p:cNvGrpSpPr/>
          <p:nvPr/>
        </p:nvGrpSpPr>
        <p:grpSpPr>
          <a:xfrm>
            <a:off x="3846402" y="3240000"/>
            <a:ext cx="4404121" cy="7303362"/>
            <a:chOff x="3825458" y="3206319"/>
            <a:chExt cx="4404121" cy="7303362"/>
          </a:xfrm>
        </p:grpSpPr>
        <p:grpSp>
          <p:nvGrpSpPr>
            <p:cNvPr id="60" name="Group 59">
              <a:extLst>
                <a:ext uri="{FF2B5EF4-FFF2-40B4-BE49-F238E27FC236}">
                  <a16:creationId xmlns:a16="http://schemas.microsoft.com/office/drawing/2014/main" id="{CEDA639C-D90E-7D90-4C7D-35A6C834B850}"/>
                </a:ext>
              </a:extLst>
            </p:cNvPr>
            <p:cNvGrpSpPr/>
            <p:nvPr/>
          </p:nvGrpSpPr>
          <p:grpSpPr>
            <a:xfrm>
              <a:off x="3825458" y="3206319"/>
              <a:ext cx="4404121" cy="7303362"/>
              <a:chOff x="3595954" y="-3154944"/>
              <a:chExt cx="4404121" cy="7303362"/>
            </a:xfrm>
          </p:grpSpPr>
          <p:sp>
            <p:nvSpPr>
              <p:cNvPr id="62" name="Parallelogram 61">
                <a:extLst>
                  <a:ext uri="{FF2B5EF4-FFF2-40B4-BE49-F238E27FC236}">
                    <a16:creationId xmlns:a16="http://schemas.microsoft.com/office/drawing/2014/main" id="{C17A2B5F-44BE-752A-CD8D-9C307CA5BE61}"/>
                  </a:ext>
                </a:extLst>
              </p:cNvPr>
              <p:cNvSpPr/>
              <p:nvPr/>
            </p:nvSpPr>
            <p:spPr>
              <a:xfrm rot="21114922">
                <a:off x="3595954" y="-3154944"/>
                <a:ext cx="4404121" cy="7303362"/>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741C3C2E-4684-7806-CC97-F60A774334F1}"/>
                  </a:ext>
                </a:extLst>
              </p:cNvPr>
              <p:cNvSpPr txBox="1"/>
              <p:nvPr/>
            </p:nvSpPr>
            <p:spPr>
              <a:xfrm>
                <a:off x="4477779" y="731422"/>
                <a:ext cx="2735545" cy="3139321"/>
              </a:xfrm>
              <a:prstGeom prst="rect">
                <a:avLst/>
              </a:prstGeom>
              <a:noFill/>
            </p:spPr>
            <p:txBody>
              <a:bodyPr wrap="square" rtlCol="0">
                <a:spAutoFit/>
              </a:bodyPr>
              <a:lstStyle/>
              <a:p>
                <a:r>
                  <a:rPr lang="en-GB" sz="2200" b="1" dirty="0">
                    <a:solidFill>
                      <a:srgbClr val="C46B23"/>
                    </a:solidFill>
                  </a:rPr>
                  <a:t>Summary:</a:t>
                </a:r>
              </a:p>
              <a:p>
                <a:br>
                  <a:rPr lang="en-GB" sz="2200" dirty="0">
                    <a:solidFill>
                      <a:srgbClr val="C46B23"/>
                    </a:solidFill>
                  </a:rPr>
                </a:br>
                <a:r>
                  <a:rPr lang="en-GB" sz="2200" dirty="0">
                    <a:solidFill>
                      <a:srgbClr val="C46B23"/>
                    </a:solidFill>
                  </a:rPr>
                  <a:t>Towerland is a game where players fight against an endless invasion of enemies by placing and upgrading defensive towers and buildings</a:t>
                </a:r>
              </a:p>
            </p:txBody>
          </p:sp>
        </p:grpSp>
        <p:sp>
          <p:nvSpPr>
            <p:cNvPr id="61" name="TextBox 60">
              <a:extLst>
                <a:ext uri="{FF2B5EF4-FFF2-40B4-BE49-F238E27FC236}">
                  <a16:creationId xmlns:a16="http://schemas.microsoft.com/office/drawing/2014/main" id="{5D8FE55E-72E6-EC12-34E2-531F12CA46DB}"/>
                </a:ext>
              </a:extLst>
            </p:cNvPr>
            <p:cNvSpPr txBox="1"/>
            <p:nvPr/>
          </p:nvSpPr>
          <p:spPr>
            <a:xfrm>
              <a:off x="4464083" y="3380125"/>
              <a:ext cx="3263833" cy="3477875"/>
            </a:xfrm>
            <a:prstGeom prst="rect">
              <a:avLst/>
            </a:prstGeom>
            <a:noFill/>
          </p:spPr>
          <p:txBody>
            <a:bodyPr wrap="square" rtlCol="0">
              <a:spAutoFit/>
            </a:bodyPr>
            <a:lstStyle/>
            <a:p>
              <a:r>
                <a:rPr lang="en-GB" sz="2000" b="1" dirty="0">
                  <a:solidFill>
                    <a:srgbClr val="C46B23"/>
                  </a:solidFill>
                </a:rPr>
                <a:t>Manual Mode:</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may be waiting on buildings or upgrades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They still want to play</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Manually control turrets and snipe enemies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Get additional rewards</a:t>
              </a:r>
            </a:p>
          </p:txBody>
        </p:sp>
      </p:grpSp>
      <p:sp>
        <p:nvSpPr>
          <p:cNvPr id="64" name="Parallelogram 63">
            <a:extLst>
              <a:ext uri="{FF2B5EF4-FFF2-40B4-BE49-F238E27FC236}">
                <a16:creationId xmlns:a16="http://schemas.microsoft.com/office/drawing/2014/main" id="{A6072CEC-9FB2-9377-B953-2E619C32381F}"/>
              </a:ext>
            </a:extLst>
          </p:cNvPr>
          <p:cNvSpPr/>
          <p:nvPr/>
        </p:nvSpPr>
        <p:spPr>
          <a:xfrm rot="21180735">
            <a:off x="-60316" y="5040000"/>
            <a:ext cx="4404121" cy="8573517"/>
          </a:xfrm>
          <a:prstGeom prst="parallelogram">
            <a:avLst/>
          </a:prstGeom>
          <a:blipFill dpi="0" rotWithShape="0">
            <a:blip r:embed="rId3"/>
            <a:srcRect/>
            <a:tile tx="-381000" ty="-12700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Parallelogram 64">
            <a:extLst>
              <a:ext uri="{FF2B5EF4-FFF2-40B4-BE49-F238E27FC236}">
                <a16:creationId xmlns:a16="http://schemas.microsoft.com/office/drawing/2014/main" id="{BE20B0A5-6221-6781-849B-342B9E0044A7}"/>
              </a:ext>
            </a:extLst>
          </p:cNvPr>
          <p:cNvSpPr/>
          <p:nvPr/>
        </p:nvSpPr>
        <p:spPr>
          <a:xfrm rot="21114922">
            <a:off x="3854109" y="-4500000"/>
            <a:ext cx="4404121" cy="7303362"/>
          </a:xfrm>
          <a:prstGeom prst="parallelogram">
            <a:avLst/>
          </a:prstGeom>
          <a:blipFill dpi="0" rotWithShape="0">
            <a:blip r:embed="rId4"/>
            <a:srcRect/>
            <a:tile tx="-939800" ty="-1143000" sx="50000" sy="5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Parallelogram 65">
            <a:extLst>
              <a:ext uri="{FF2B5EF4-FFF2-40B4-BE49-F238E27FC236}">
                <a16:creationId xmlns:a16="http://schemas.microsoft.com/office/drawing/2014/main" id="{23872612-1225-84C9-648C-464D71A0F075}"/>
              </a:ext>
            </a:extLst>
          </p:cNvPr>
          <p:cNvSpPr/>
          <p:nvPr/>
        </p:nvSpPr>
        <p:spPr>
          <a:xfrm rot="21191549">
            <a:off x="7690833" y="3960000"/>
            <a:ext cx="4404121" cy="9263767"/>
          </a:xfrm>
          <a:prstGeom prst="parallelogram">
            <a:avLst/>
          </a:prstGeom>
          <a:blipFill dpi="0" rotWithShape="0">
            <a:blip r:embed="rId5"/>
            <a:srcRect/>
            <a:tile tx="-508000" ty="-50800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9" name="Group 68">
            <a:extLst>
              <a:ext uri="{FF2B5EF4-FFF2-40B4-BE49-F238E27FC236}">
                <a16:creationId xmlns:a16="http://schemas.microsoft.com/office/drawing/2014/main" id="{2C3F1582-0879-0472-4991-8A55B1E76E97}"/>
              </a:ext>
            </a:extLst>
          </p:cNvPr>
          <p:cNvGrpSpPr/>
          <p:nvPr/>
        </p:nvGrpSpPr>
        <p:grpSpPr>
          <a:xfrm>
            <a:off x="4432966" y="-38461600"/>
            <a:ext cx="4404121" cy="7303362"/>
            <a:chOff x="3825458" y="3206319"/>
            <a:chExt cx="4404121" cy="7303362"/>
          </a:xfrm>
        </p:grpSpPr>
        <p:grpSp>
          <p:nvGrpSpPr>
            <p:cNvPr id="70" name="Group 69">
              <a:extLst>
                <a:ext uri="{FF2B5EF4-FFF2-40B4-BE49-F238E27FC236}">
                  <a16:creationId xmlns:a16="http://schemas.microsoft.com/office/drawing/2014/main" id="{73697468-2EA2-4D95-E5EC-740136DA50E0}"/>
                </a:ext>
              </a:extLst>
            </p:cNvPr>
            <p:cNvGrpSpPr/>
            <p:nvPr/>
          </p:nvGrpSpPr>
          <p:grpSpPr>
            <a:xfrm>
              <a:off x="3825458" y="3206319"/>
              <a:ext cx="4404121" cy="7303362"/>
              <a:chOff x="3595954" y="-3154944"/>
              <a:chExt cx="4404121" cy="7303362"/>
            </a:xfrm>
          </p:grpSpPr>
          <p:sp>
            <p:nvSpPr>
              <p:cNvPr id="72" name="Parallelogram 71">
                <a:extLst>
                  <a:ext uri="{FF2B5EF4-FFF2-40B4-BE49-F238E27FC236}">
                    <a16:creationId xmlns:a16="http://schemas.microsoft.com/office/drawing/2014/main" id="{EA2C33AB-A08D-E404-4AFB-E5AB6078A3A3}"/>
                  </a:ext>
                </a:extLst>
              </p:cNvPr>
              <p:cNvSpPr/>
              <p:nvPr/>
            </p:nvSpPr>
            <p:spPr>
              <a:xfrm rot="21114922">
                <a:off x="3595954" y="-3154944"/>
                <a:ext cx="4404121" cy="7303362"/>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a:extLst>
                  <a:ext uri="{FF2B5EF4-FFF2-40B4-BE49-F238E27FC236}">
                    <a16:creationId xmlns:a16="http://schemas.microsoft.com/office/drawing/2014/main" id="{AF1B7660-4635-33FD-17D4-06CD29D8293E}"/>
                  </a:ext>
                </a:extLst>
              </p:cNvPr>
              <p:cNvSpPr txBox="1"/>
              <p:nvPr/>
            </p:nvSpPr>
            <p:spPr>
              <a:xfrm>
                <a:off x="4477779" y="731422"/>
                <a:ext cx="2735545" cy="3139321"/>
              </a:xfrm>
              <a:prstGeom prst="rect">
                <a:avLst/>
              </a:prstGeom>
              <a:noFill/>
            </p:spPr>
            <p:txBody>
              <a:bodyPr wrap="square" rtlCol="0">
                <a:spAutoFit/>
              </a:bodyPr>
              <a:lstStyle/>
              <a:p>
                <a:r>
                  <a:rPr lang="en-GB" sz="2200" b="1" dirty="0">
                    <a:solidFill>
                      <a:srgbClr val="C46B23"/>
                    </a:solidFill>
                  </a:rPr>
                  <a:t>Summary:</a:t>
                </a:r>
              </a:p>
              <a:p>
                <a:br>
                  <a:rPr lang="en-GB" sz="2200" dirty="0">
                    <a:solidFill>
                      <a:srgbClr val="C46B23"/>
                    </a:solidFill>
                  </a:rPr>
                </a:br>
                <a:r>
                  <a:rPr lang="en-GB" sz="2200" dirty="0">
                    <a:solidFill>
                      <a:srgbClr val="C46B23"/>
                    </a:solidFill>
                  </a:rPr>
                  <a:t>Towerland is a game where players fight against an endless invasion of enemies by placing and upgrading defensive towers and buildings</a:t>
                </a:r>
              </a:p>
            </p:txBody>
          </p:sp>
        </p:grpSp>
        <p:sp>
          <p:nvSpPr>
            <p:cNvPr id="71" name="TextBox 70">
              <a:extLst>
                <a:ext uri="{FF2B5EF4-FFF2-40B4-BE49-F238E27FC236}">
                  <a16:creationId xmlns:a16="http://schemas.microsoft.com/office/drawing/2014/main" id="{1FCE231D-C490-1FA5-55A5-05217E8C0833}"/>
                </a:ext>
              </a:extLst>
            </p:cNvPr>
            <p:cNvSpPr txBox="1"/>
            <p:nvPr/>
          </p:nvSpPr>
          <p:spPr>
            <a:xfrm>
              <a:off x="4464083" y="3380125"/>
              <a:ext cx="3263833" cy="3477875"/>
            </a:xfrm>
            <a:prstGeom prst="rect">
              <a:avLst/>
            </a:prstGeom>
            <a:noFill/>
          </p:spPr>
          <p:txBody>
            <a:bodyPr wrap="square" rtlCol="0">
              <a:spAutoFit/>
            </a:bodyPr>
            <a:lstStyle/>
            <a:p>
              <a:r>
                <a:rPr lang="en-GB" sz="2000" b="1" dirty="0">
                  <a:solidFill>
                    <a:srgbClr val="C46B23"/>
                  </a:solidFill>
                </a:rPr>
                <a:t>Manual Mode:</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may be waiting on buildings or upgrades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They still want to play</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Manually aim and snipe enemies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Get additional rewards</a:t>
              </a:r>
            </a:p>
          </p:txBody>
        </p:sp>
      </p:grpSp>
      <p:sp>
        <p:nvSpPr>
          <p:cNvPr id="74" name="Parallelogram 73">
            <a:extLst>
              <a:ext uri="{FF2B5EF4-FFF2-40B4-BE49-F238E27FC236}">
                <a16:creationId xmlns:a16="http://schemas.microsoft.com/office/drawing/2014/main" id="{A5BD5857-CDEE-C52D-90A1-BFBCF67B4B4B}"/>
              </a:ext>
            </a:extLst>
          </p:cNvPr>
          <p:cNvSpPr/>
          <p:nvPr/>
        </p:nvSpPr>
        <p:spPr>
          <a:xfrm rot="21180735">
            <a:off x="526248" y="-40765600"/>
            <a:ext cx="4404121" cy="8573517"/>
          </a:xfrm>
          <a:prstGeom prst="parallelogram">
            <a:avLst/>
          </a:prstGeom>
          <a:blipFill dpi="0" rotWithShape="0">
            <a:blip r:embed="rId6"/>
            <a:srcRect/>
            <a:tile tx="0" ty="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5" name="Group 74">
            <a:extLst>
              <a:ext uri="{FF2B5EF4-FFF2-40B4-BE49-F238E27FC236}">
                <a16:creationId xmlns:a16="http://schemas.microsoft.com/office/drawing/2014/main" id="{8CCA9112-A426-FEDE-D6E0-C793E9C50D86}"/>
              </a:ext>
            </a:extLst>
          </p:cNvPr>
          <p:cNvGrpSpPr/>
          <p:nvPr/>
        </p:nvGrpSpPr>
        <p:grpSpPr>
          <a:xfrm>
            <a:off x="8277398" y="-42073613"/>
            <a:ext cx="4515564" cy="9285130"/>
            <a:chOff x="7690834" y="-7428013"/>
            <a:chExt cx="4515564" cy="9285130"/>
          </a:xfrm>
        </p:grpSpPr>
        <p:sp>
          <p:nvSpPr>
            <p:cNvPr id="76" name="Parallelogram 75">
              <a:extLst>
                <a:ext uri="{FF2B5EF4-FFF2-40B4-BE49-F238E27FC236}">
                  <a16:creationId xmlns:a16="http://schemas.microsoft.com/office/drawing/2014/main" id="{3E0EF5F6-0D3C-78C6-B585-E7D2A8E9A9F4}"/>
                </a:ext>
              </a:extLst>
            </p:cNvPr>
            <p:cNvSpPr/>
            <p:nvPr/>
          </p:nvSpPr>
          <p:spPr>
            <a:xfrm rot="21191549">
              <a:off x="7690834" y="-7406650"/>
              <a:ext cx="4404121" cy="9263767"/>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Parallelogram 76">
              <a:extLst>
                <a:ext uri="{FF2B5EF4-FFF2-40B4-BE49-F238E27FC236}">
                  <a16:creationId xmlns:a16="http://schemas.microsoft.com/office/drawing/2014/main" id="{D76BD1AE-AD99-D752-7990-22CC497B43FC}"/>
                </a:ext>
              </a:extLst>
            </p:cNvPr>
            <p:cNvSpPr/>
            <p:nvPr/>
          </p:nvSpPr>
          <p:spPr>
            <a:xfrm rot="21191549">
              <a:off x="7802277" y="-7428013"/>
              <a:ext cx="4404121" cy="9263767"/>
            </a:xfrm>
            <a:prstGeom prst="parallelogram">
              <a:avLst/>
            </a:prstGeom>
            <a:blipFill dpi="0" rotWithShape="0">
              <a:blip r:embed="rId7"/>
              <a:srcRect/>
              <a:tile tx="0" ty="889000" sx="22000" sy="22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8" name="Group 77">
            <a:extLst>
              <a:ext uri="{FF2B5EF4-FFF2-40B4-BE49-F238E27FC236}">
                <a16:creationId xmlns:a16="http://schemas.microsoft.com/office/drawing/2014/main" id="{4E49FCB8-5CDE-6F5C-1595-E78C02F2F2B4}"/>
              </a:ext>
            </a:extLst>
          </p:cNvPr>
          <p:cNvGrpSpPr/>
          <p:nvPr/>
        </p:nvGrpSpPr>
        <p:grpSpPr>
          <a:xfrm>
            <a:off x="-450411" y="35276094"/>
            <a:ext cx="4404121" cy="8573517"/>
            <a:chOff x="-14106" y="-4042935"/>
            <a:chExt cx="4404121" cy="8573517"/>
          </a:xfrm>
        </p:grpSpPr>
        <p:grpSp>
          <p:nvGrpSpPr>
            <p:cNvPr id="79" name="Group 78">
              <a:extLst>
                <a:ext uri="{FF2B5EF4-FFF2-40B4-BE49-F238E27FC236}">
                  <a16:creationId xmlns:a16="http://schemas.microsoft.com/office/drawing/2014/main" id="{CA1E4412-F6C7-1447-E7DC-0F3980B1AFEF}"/>
                </a:ext>
              </a:extLst>
            </p:cNvPr>
            <p:cNvGrpSpPr>
              <a:grpSpLocks/>
            </p:cNvGrpSpPr>
            <p:nvPr/>
          </p:nvGrpSpPr>
          <p:grpSpPr>
            <a:xfrm>
              <a:off x="-14106" y="-4042935"/>
              <a:ext cx="4404121" cy="8573517"/>
              <a:chOff x="320726" y="2655576"/>
              <a:chExt cx="4404121" cy="8573517"/>
            </a:xfrm>
          </p:grpSpPr>
          <p:sp>
            <p:nvSpPr>
              <p:cNvPr id="81" name="Parallelogram 80">
                <a:extLst>
                  <a:ext uri="{FF2B5EF4-FFF2-40B4-BE49-F238E27FC236}">
                    <a16:creationId xmlns:a16="http://schemas.microsoft.com/office/drawing/2014/main" id="{D508F80C-E2CA-B303-45F1-17ACAD270322}"/>
                  </a:ext>
                </a:extLst>
              </p:cNvPr>
              <p:cNvSpPr/>
              <p:nvPr/>
            </p:nvSpPr>
            <p:spPr>
              <a:xfrm rot="21180735">
                <a:off x="320726" y="2655576"/>
                <a:ext cx="4404121" cy="8573517"/>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4B3849B1-0E1E-F878-8B09-44BCF2D88718}"/>
                  </a:ext>
                </a:extLst>
              </p:cNvPr>
              <p:cNvSpPr txBox="1"/>
              <p:nvPr/>
            </p:nvSpPr>
            <p:spPr>
              <a:xfrm>
                <a:off x="1079913" y="2918772"/>
                <a:ext cx="3017520" cy="3693319"/>
              </a:xfrm>
              <a:prstGeom prst="rect">
                <a:avLst/>
              </a:prstGeom>
              <a:noFill/>
            </p:spPr>
            <p:txBody>
              <a:bodyPr wrap="square" rtlCol="0">
                <a:spAutoFit/>
              </a:bodyPr>
              <a:lstStyle/>
              <a:p>
                <a:r>
                  <a:rPr lang="en-GB" b="1" dirty="0">
                    <a:solidFill>
                      <a:srgbClr val="C46B23"/>
                    </a:solidFill>
                  </a:rPr>
                  <a:t>Variety of genres:</a:t>
                </a:r>
                <a:br>
                  <a:rPr lang="en-GB" b="1" dirty="0">
                    <a:solidFill>
                      <a:srgbClr val="C46B23"/>
                    </a:solidFill>
                  </a:rPr>
                </a:br>
                <a:endParaRPr lang="en-GB" b="1" dirty="0">
                  <a:solidFill>
                    <a:srgbClr val="C46B23"/>
                  </a:solidFill>
                </a:endParaRPr>
              </a:p>
              <a:p>
                <a:pPr marL="285750" indent="-285750">
                  <a:buFont typeface="Arial" panose="020B0604020202020204" pitchFamily="34" charset="0"/>
                  <a:buChar char="•"/>
                </a:pPr>
                <a:r>
                  <a:rPr lang="en-GB" dirty="0">
                    <a:solidFill>
                      <a:srgbClr val="C46B23"/>
                    </a:solidFill>
                  </a:rPr>
                  <a:t>Base Design – players place buildings and décor</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Manual sniper mode – players can interact manually for extra rewards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Idle Gameplay – Players come back online to a collection of rewards</a:t>
                </a:r>
              </a:p>
            </p:txBody>
          </p:sp>
        </p:grpSp>
        <p:sp>
          <p:nvSpPr>
            <p:cNvPr id="80" name="TextBox 79">
              <a:extLst>
                <a:ext uri="{FF2B5EF4-FFF2-40B4-BE49-F238E27FC236}">
                  <a16:creationId xmlns:a16="http://schemas.microsoft.com/office/drawing/2014/main" id="{2BE81AB4-551F-4674-4ADC-9BAE25358C23}"/>
                </a:ext>
              </a:extLst>
            </p:cNvPr>
            <p:cNvSpPr txBox="1"/>
            <p:nvPr/>
          </p:nvSpPr>
          <p:spPr>
            <a:xfrm>
              <a:off x="613307" y="56622"/>
              <a:ext cx="3149294" cy="4401205"/>
            </a:xfrm>
            <a:prstGeom prst="rect">
              <a:avLst/>
            </a:prstGeom>
            <a:noFill/>
          </p:spPr>
          <p:txBody>
            <a:bodyPr wrap="square" rtlCol="0">
              <a:spAutoFit/>
            </a:bodyPr>
            <a:lstStyle/>
            <a:p>
              <a:r>
                <a:rPr lang="en-GB" sz="2000" b="1" dirty="0">
                  <a:solidFill>
                    <a:srgbClr val="C46B23"/>
                  </a:solidFill>
                </a:rPr>
                <a:t>Base Design:</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place upgradable buildings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Slowly build out the fort</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Unlock new units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Automatically train units to fight the enemy onslaught</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Add décor to the fort</a:t>
              </a:r>
            </a:p>
          </p:txBody>
        </p:sp>
      </p:grpSp>
      <p:grpSp>
        <p:nvGrpSpPr>
          <p:cNvPr id="83" name="Group 82">
            <a:extLst>
              <a:ext uri="{FF2B5EF4-FFF2-40B4-BE49-F238E27FC236}">
                <a16:creationId xmlns:a16="http://schemas.microsoft.com/office/drawing/2014/main" id="{45B3DAD6-8EB5-756C-100D-A98AACFF8A22}"/>
              </a:ext>
            </a:extLst>
          </p:cNvPr>
          <p:cNvGrpSpPr/>
          <p:nvPr/>
        </p:nvGrpSpPr>
        <p:grpSpPr>
          <a:xfrm>
            <a:off x="7294207" y="34779524"/>
            <a:ext cx="4404121" cy="9263767"/>
            <a:chOff x="7690761" y="-5760000"/>
            <a:chExt cx="4404121" cy="9263767"/>
          </a:xfrm>
        </p:grpSpPr>
        <p:grpSp>
          <p:nvGrpSpPr>
            <p:cNvPr id="84" name="Group 83">
              <a:extLst>
                <a:ext uri="{FF2B5EF4-FFF2-40B4-BE49-F238E27FC236}">
                  <a16:creationId xmlns:a16="http://schemas.microsoft.com/office/drawing/2014/main" id="{5BC26475-3017-2E89-B24A-9DD0AC076680}"/>
                </a:ext>
              </a:extLst>
            </p:cNvPr>
            <p:cNvGrpSpPr/>
            <p:nvPr/>
          </p:nvGrpSpPr>
          <p:grpSpPr>
            <a:xfrm>
              <a:off x="7690761" y="-5760000"/>
              <a:ext cx="4404121" cy="9263767"/>
              <a:chOff x="7690761" y="2565696"/>
              <a:chExt cx="4404121" cy="5079278"/>
            </a:xfrm>
          </p:grpSpPr>
          <p:sp>
            <p:nvSpPr>
              <p:cNvPr id="86" name="Parallelogram 85">
                <a:extLst>
                  <a:ext uri="{FF2B5EF4-FFF2-40B4-BE49-F238E27FC236}">
                    <a16:creationId xmlns:a16="http://schemas.microsoft.com/office/drawing/2014/main" id="{38760585-2F42-6A9B-6999-6CEF0D01CCB7}"/>
                  </a:ext>
                </a:extLst>
              </p:cNvPr>
              <p:cNvSpPr/>
              <p:nvPr/>
            </p:nvSpPr>
            <p:spPr>
              <a:xfrm rot="21191549">
                <a:off x="7690761" y="2565696"/>
                <a:ext cx="4404121" cy="5079278"/>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Box 86">
                <a:extLst>
                  <a:ext uri="{FF2B5EF4-FFF2-40B4-BE49-F238E27FC236}">
                    <a16:creationId xmlns:a16="http://schemas.microsoft.com/office/drawing/2014/main" id="{DE92AD94-5B90-6B26-3E2B-7DA3DAB4723E}"/>
                  </a:ext>
                </a:extLst>
              </p:cNvPr>
              <p:cNvSpPr txBox="1"/>
              <p:nvPr/>
            </p:nvSpPr>
            <p:spPr>
              <a:xfrm>
                <a:off x="8398180" y="2799456"/>
                <a:ext cx="3198305" cy="2176906"/>
              </a:xfrm>
              <a:prstGeom prst="rect">
                <a:avLst/>
              </a:prstGeom>
              <a:noFill/>
            </p:spPr>
            <p:txBody>
              <a:bodyPr wrap="square" rtlCol="0">
                <a:spAutoFit/>
              </a:bodyPr>
              <a:lstStyle/>
              <a:p>
                <a:r>
                  <a:rPr lang="en-GB" b="1" dirty="0">
                    <a:solidFill>
                      <a:srgbClr val="C46B23"/>
                    </a:solidFill>
                  </a:rPr>
                  <a:t>Design Pillars:</a:t>
                </a:r>
                <a:br>
                  <a:rPr lang="en-GB" dirty="0"/>
                </a:br>
                <a:endParaRPr lang="en-GB" dirty="0"/>
              </a:p>
              <a:p>
                <a:pPr marL="285750" indent="-285750">
                  <a:buFont typeface="Arial" panose="020B0604020202020204" pitchFamily="34" charset="0"/>
                  <a:buChar char="•"/>
                </a:pPr>
                <a:r>
                  <a:rPr lang="en-GB" dirty="0">
                    <a:solidFill>
                      <a:srgbClr val="C46B23"/>
                    </a:solidFill>
                  </a:rPr>
                  <a:t>Convenient, flexible sessions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Frequent progression</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Clear and rewarding feedback</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Variety of fun and viable strategies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Easy to understand visuals</a:t>
                </a:r>
              </a:p>
            </p:txBody>
          </p:sp>
        </p:grpSp>
        <p:sp>
          <p:nvSpPr>
            <p:cNvPr id="85" name="TextBox 84">
              <a:extLst>
                <a:ext uri="{FF2B5EF4-FFF2-40B4-BE49-F238E27FC236}">
                  <a16:creationId xmlns:a16="http://schemas.microsoft.com/office/drawing/2014/main" id="{16D769EE-74AD-31B2-B34D-FC1AB87916DF}"/>
                </a:ext>
              </a:extLst>
            </p:cNvPr>
            <p:cNvSpPr txBox="1"/>
            <p:nvPr/>
          </p:nvSpPr>
          <p:spPr>
            <a:xfrm>
              <a:off x="8332652" y="56622"/>
              <a:ext cx="3263833" cy="3170099"/>
            </a:xfrm>
            <a:prstGeom prst="rect">
              <a:avLst/>
            </a:prstGeom>
            <a:noFill/>
          </p:spPr>
          <p:txBody>
            <a:bodyPr wrap="square" rtlCol="0">
              <a:spAutoFit/>
            </a:bodyPr>
            <a:lstStyle/>
            <a:p>
              <a:r>
                <a:rPr lang="en-GB" sz="2000" b="1" dirty="0">
                  <a:solidFill>
                    <a:srgbClr val="C46B23"/>
                  </a:solidFill>
                </a:rPr>
                <a:t>Idle Gameplay:</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can make progress even afk</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Enemies continue to attack while offline</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Incoming Boss will send a notification to players</a:t>
              </a:r>
            </a:p>
          </p:txBody>
        </p:sp>
      </p:grpSp>
      <p:sp>
        <p:nvSpPr>
          <p:cNvPr id="88" name="Parallelogram 87">
            <a:extLst>
              <a:ext uri="{FF2B5EF4-FFF2-40B4-BE49-F238E27FC236}">
                <a16:creationId xmlns:a16="http://schemas.microsoft.com/office/drawing/2014/main" id="{33214422-3B7C-C883-508E-2A9C403DF535}"/>
              </a:ext>
            </a:extLst>
          </p:cNvPr>
          <p:cNvSpPr/>
          <p:nvPr/>
        </p:nvSpPr>
        <p:spPr>
          <a:xfrm rot="21114922">
            <a:off x="3422376" y="36370400"/>
            <a:ext cx="4404121" cy="7303362"/>
          </a:xfrm>
          <a:prstGeom prst="parallelogram">
            <a:avLst/>
          </a:prstGeom>
          <a:blipFill dpi="0" rotWithShape="0">
            <a:blip r:embed="rId8"/>
            <a:srcRect/>
            <a:tile tx="-2159000" ty="0" sx="22000" sy="22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4" name="Group 103">
            <a:extLst>
              <a:ext uri="{FF2B5EF4-FFF2-40B4-BE49-F238E27FC236}">
                <a16:creationId xmlns:a16="http://schemas.microsoft.com/office/drawing/2014/main" id="{9A641094-6E47-D680-B8F0-D0959D7E3D2C}"/>
              </a:ext>
            </a:extLst>
          </p:cNvPr>
          <p:cNvGrpSpPr/>
          <p:nvPr/>
        </p:nvGrpSpPr>
        <p:grpSpPr>
          <a:xfrm>
            <a:off x="-87528399" y="783074"/>
            <a:ext cx="17030699" cy="1840230"/>
            <a:chOff x="-10515599" y="257354"/>
            <a:chExt cx="17030699" cy="1840230"/>
          </a:xfrm>
        </p:grpSpPr>
        <p:sp>
          <p:nvSpPr>
            <p:cNvPr id="105" name="Parallelogram 104">
              <a:extLst>
                <a:ext uri="{FF2B5EF4-FFF2-40B4-BE49-F238E27FC236}">
                  <a16:creationId xmlns:a16="http://schemas.microsoft.com/office/drawing/2014/main" id="{D470C9CD-4027-AE98-6DB8-F9CAD40622BB}"/>
                </a:ext>
              </a:extLst>
            </p:cNvPr>
            <p:cNvSpPr/>
            <p:nvPr/>
          </p:nvSpPr>
          <p:spPr>
            <a:xfrm>
              <a:off x="-10515599" y="257354"/>
              <a:ext cx="17030699" cy="184023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TextBox 105">
              <a:extLst>
                <a:ext uri="{FF2B5EF4-FFF2-40B4-BE49-F238E27FC236}">
                  <a16:creationId xmlns:a16="http://schemas.microsoft.com/office/drawing/2014/main" id="{48DAA4B1-31A7-0B10-11C9-20D75466E55F}"/>
                </a:ext>
              </a:extLst>
            </p:cNvPr>
            <p:cNvSpPr txBox="1"/>
            <p:nvPr/>
          </p:nvSpPr>
          <p:spPr>
            <a:xfrm>
              <a:off x="900430" y="286287"/>
              <a:ext cx="5265420" cy="1754326"/>
            </a:xfrm>
            <a:prstGeom prst="rect">
              <a:avLst/>
            </a:prstGeom>
            <a:noFill/>
          </p:spPr>
          <p:txBody>
            <a:bodyPr wrap="square" rtlCol="0">
              <a:spAutoFit/>
            </a:bodyPr>
            <a:lstStyle/>
            <a:p>
              <a:r>
                <a:rPr lang="en-GB" dirty="0">
                  <a:solidFill>
                    <a:srgbClr val="C46B23"/>
                  </a:solidFill>
                </a:rPr>
                <a:t>Genres: Idle, Strategy, Tower Defence</a:t>
              </a:r>
            </a:p>
            <a:p>
              <a:endParaRPr lang="en-GB" dirty="0">
                <a:solidFill>
                  <a:srgbClr val="C46B23"/>
                </a:solidFill>
              </a:endParaRPr>
            </a:p>
            <a:p>
              <a:r>
                <a:rPr lang="en-GB" dirty="0">
                  <a:solidFill>
                    <a:srgbClr val="C46B23"/>
                  </a:solidFill>
                </a:rPr>
                <a:t>Why these genres? We have experience as a studio creating great tower defence games, and we feel that the idle genre is particularly compatible, as well as becoming more popular in its own right.</a:t>
              </a:r>
            </a:p>
          </p:txBody>
        </p:sp>
      </p:grpSp>
      <p:grpSp>
        <p:nvGrpSpPr>
          <p:cNvPr id="107" name="Group 106">
            <a:extLst>
              <a:ext uri="{FF2B5EF4-FFF2-40B4-BE49-F238E27FC236}">
                <a16:creationId xmlns:a16="http://schemas.microsoft.com/office/drawing/2014/main" id="{D02FBE65-C4D6-5B16-5F45-33EA816C67BA}"/>
              </a:ext>
            </a:extLst>
          </p:cNvPr>
          <p:cNvGrpSpPr/>
          <p:nvPr/>
        </p:nvGrpSpPr>
        <p:grpSpPr>
          <a:xfrm>
            <a:off x="-88528526" y="4899628"/>
            <a:ext cx="17030699" cy="2226738"/>
            <a:chOff x="-11515726" y="4373908"/>
            <a:chExt cx="17030699" cy="2226738"/>
          </a:xfrm>
        </p:grpSpPr>
        <p:sp>
          <p:nvSpPr>
            <p:cNvPr id="108" name="Parallelogram 107">
              <a:extLst>
                <a:ext uri="{FF2B5EF4-FFF2-40B4-BE49-F238E27FC236}">
                  <a16:creationId xmlns:a16="http://schemas.microsoft.com/office/drawing/2014/main" id="{C3DDF74A-9970-B13F-3FA6-88699CDC8DAF}"/>
                </a:ext>
              </a:extLst>
            </p:cNvPr>
            <p:cNvSpPr/>
            <p:nvPr/>
          </p:nvSpPr>
          <p:spPr>
            <a:xfrm>
              <a:off x="-11515726" y="4373908"/>
              <a:ext cx="17030699" cy="222673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a:extLst>
                <a:ext uri="{FF2B5EF4-FFF2-40B4-BE49-F238E27FC236}">
                  <a16:creationId xmlns:a16="http://schemas.microsoft.com/office/drawing/2014/main" id="{E1DED398-17B8-0121-E6D7-C0DF24B190AD}"/>
                </a:ext>
              </a:extLst>
            </p:cNvPr>
            <p:cNvSpPr txBox="1"/>
            <p:nvPr/>
          </p:nvSpPr>
          <p:spPr>
            <a:xfrm>
              <a:off x="59055" y="4455021"/>
              <a:ext cx="5181600" cy="2031325"/>
            </a:xfrm>
            <a:prstGeom prst="rect">
              <a:avLst/>
            </a:prstGeom>
            <a:noFill/>
          </p:spPr>
          <p:txBody>
            <a:bodyPr wrap="square" rtlCol="0">
              <a:spAutoFit/>
            </a:bodyPr>
            <a:lstStyle/>
            <a:p>
              <a:r>
                <a:rPr lang="en-GB" b="1" dirty="0">
                  <a:solidFill>
                    <a:srgbClr val="C46B23"/>
                  </a:solidFill>
                </a:rPr>
                <a:t>Target Audience: Children &amp; Young Adults aged 7-28</a:t>
              </a:r>
            </a:p>
            <a:p>
              <a:endParaRPr lang="en-GB" dirty="0">
                <a:solidFill>
                  <a:srgbClr val="C46B23"/>
                </a:solidFill>
              </a:endParaRPr>
            </a:p>
            <a:p>
              <a:r>
                <a:rPr lang="en-GB" dirty="0">
                  <a:solidFill>
                    <a:srgbClr val="C46B23"/>
                  </a:solidFill>
                </a:rPr>
                <a:t>Why this audience? Due to the simple, clean, professional art style that will appeal to adults and the bright colours/simple gameplay which will appeal to kids.</a:t>
              </a:r>
            </a:p>
          </p:txBody>
        </p:sp>
      </p:grpSp>
      <p:sp>
        <p:nvSpPr>
          <p:cNvPr id="110" name="Parallelogram 109">
            <a:extLst>
              <a:ext uri="{FF2B5EF4-FFF2-40B4-BE49-F238E27FC236}">
                <a16:creationId xmlns:a16="http://schemas.microsoft.com/office/drawing/2014/main" id="{1726FD30-8F9E-9892-2FE6-27D82F5C790B}"/>
              </a:ext>
            </a:extLst>
          </p:cNvPr>
          <p:cNvSpPr/>
          <p:nvPr/>
        </p:nvSpPr>
        <p:spPr>
          <a:xfrm>
            <a:off x="-88042749" y="2872619"/>
            <a:ext cx="17030699" cy="1840230"/>
          </a:xfrm>
          <a:prstGeom prst="parallelogram">
            <a:avLst/>
          </a:prstGeom>
          <a:blipFill dpi="0" rotWithShape="0">
            <a:blip r:embed="rId9"/>
            <a:srcRect/>
            <a:tile tx="-2921000" ty="0" sx="25000" sy="25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1" name="Group 110">
            <a:extLst>
              <a:ext uri="{FF2B5EF4-FFF2-40B4-BE49-F238E27FC236}">
                <a16:creationId xmlns:a16="http://schemas.microsoft.com/office/drawing/2014/main" id="{74F9F3F0-624B-2329-8AA7-31D634BDD5CB}"/>
              </a:ext>
            </a:extLst>
          </p:cNvPr>
          <p:cNvGrpSpPr/>
          <p:nvPr/>
        </p:nvGrpSpPr>
        <p:grpSpPr>
          <a:xfrm>
            <a:off x="57763954" y="2493691"/>
            <a:ext cx="17030699" cy="1840230"/>
            <a:chOff x="5996938" y="2299156"/>
            <a:chExt cx="17030699" cy="1840230"/>
          </a:xfrm>
        </p:grpSpPr>
        <p:sp>
          <p:nvSpPr>
            <p:cNvPr id="112" name="Parallelogram 111">
              <a:extLst>
                <a:ext uri="{FF2B5EF4-FFF2-40B4-BE49-F238E27FC236}">
                  <a16:creationId xmlns:a16="http://schemas.microsoft.com/office/drawing/2014/main" id="{2F13F21D-C433-10E2-CB83-FDD0AD517E20}"/>
                </a:ext>
              </a:extLst>
            </p:cNvPr>
            <p:cNvSpPr/>
            <p:nvPr/>
          </p:nvSpPr>
          <p:spPr>
            <a:xfrm>
              <a:off x="5996938" y="2299156"/>
              <a:ext cx="17030699" cy="184023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TextBox 112">
              <a:extLst>
                <a:ext uri="{FF2B5EF4-FFF2-40B4-BE49-F238E27FC236}">
                  <a16:creationId xmlns:a16="http://schemas.microsoft.com/office/drawing/2014/main" id="{2007FF79-404A-535D-E69D-251421ABD376}"/>
                </a:ext>
              </a:extLst>
            </p:cNvPr>
            <p:cNvSpPr txBox="1"/>
            <p:nvPr/>
          </p:nvSpPr>
          <p:spPr>
            <a:xfrm>
              <a:off x="6515100" y="2342108"/>
              <a:ext cx="5265420" cy="1754326"/>
            </a:xfrm>
            <a:prstGeom prst="rect">
              <a:avLst/>
            </a:prstGeom>
            <a:noFill/>
          </p:spPr>
          <p:txBody>
            <a:bodyPr wrap="square" rtlCol="0">
              <a:spAutoFit/>
            </a:bodyPr>
            <a:lstStyle/>
            <a:p>
              <a:r>
                <a:rPr lang="en-GB" b="1" dirty="0">
                  <a:solidFill>
                    <a:srgbClr val="C46B23"/>
                  </a:solidFill>
                </a:rPr>
                <a:t>Art Style: Low Poly, Colourful</a:t>
              </a:r>
            </a:p>
            <a:p>
              <a:endParaRPr lang="en-GB" dirty="0">
                <a:solidFill>
                  <a:srgbClr val="C46B23"/>
                </a:solidFill>
              </a:endParaRPr>
            </a:p>
            <a:p>
              <a:r>
                <a:rPr lang="en-GB" dirty="0">
                  <a:solidFill>
                    <a:srgbClr val="C46B23"/>
                  </a:solidFill>
                </a:rPr>
                <a:t>Why this art style? Low poly art is very readable on a small screen such as on a mobile device and is comparably one of the most inexpensive art styles both financially and in terms of a time investment.</a:t>
              </a:r>
            </a:p>
          </p:txBody>
        </p:sp>
      </p:grpSp>
      <p:pic>
        <p:nvPicPr>
          <p:cNvPr id="114" name="Picture 113" descr="A blue object with orange lights and a yellow light&#10;&#10;Description automatically generated">
            <a:extLst>
              <a:ext uri="{FF2B5EF4-FFF2-40B4-BE49-F238E27FC236}">
                <a16:creationId xmlns:a16="http://schemas.microsoft.com/office/drawing/2014/main" id="{E7A8322D-A1D7-D604-73C7-4E9C2FE6DC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65838" y="4429113"/>
            <a:ext cx="6831327" cy="3842622"/>
          </a:xfrm>
          <a:prstGeom prst="rect">
            <a:avLst/>
          </a:prstGeom>
        </p:spPr>
      </p:pic>
      <p:pic>
        <p:nvPicPr>
          <p:cNvPr id="115" name="Picture 114" descr="A blue and orange object with orange tubes&#10;&#10;Description automatically generated">
            <a:extLst>
              <a:ext uri="{FF2B5EF4-FFF2-40B4-BE49-F238E27FC236}">
                <a16:creationId xmlns:a16="http://schemas.microsoft.com/office/drawing/2014/main" id="{4B851227-253A-74E1-467A-4E8C9FD5C2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055917" y="283415"/>
            <a:ext cx="3717817" cy="2091273"/>
          </a:xfrm>
          <a:prstGeom prst="rect">
            <a:avLst/>
          </a:prstGeom>
        </p:spPr>
      </p:pic>
    </p:spTree>
    <p:extLst>
      <p:ext uri="{BB962C8B-B14F-4D97-AF65-F5344CB8AC3E}">
        <p14:creationId xmlns:p14="http://schemas.microsoft.com/office/powerpoint/2010/main" val="31046709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72371-32A4-1B55-B646-4C561CC95E25}"/>
            </a:ext>
          </a:extLst>
        </p:cNvPr>
        <p:cNvGrpSpPr/>
        <p:nvPr/>
      </p:nvGrpSpPr>
      <p:grpSpPr>
        <a:xfrm>
          <a:off x="0" y="0"/>
          <a:ext cx="0" cy="0"/>
          <a:chOff x="0" y="0"/>
          <a:chExt cx="0" cy="0"/>
        </a:xfrm>
      </p:grpSpPr>
      <p:grpSp>
        <p:nvGrpSpPr>
          <p:cNvPr id="54" name="Group 53">
            <a:extLst>
              <a:ext uri="{FF2B5EF4-FFF2-40B4-BE49-F238E27FC236}">
                <a16:creationId xmlns:a16="http://schemas.microsoft.com/office/drawing/2014/main" id="{8EF2EFB0-C971-98DC-D14D-D100A366D163}"/>
              </a:ext>
            </a:extLst>
          </p:cNvPr>
          <p:cNvGrpSpPr/>
          <p:nvPr/>
        </p:nvGrpSpPr>
        <p:grpSpPr>
          <a:xfrm>
            <a:off x="-10515599" y="257354"/>
            <a:ext cx="17030699" cy="1840230"/>
            <a:chOff x="-10515599" y="257354"/>
            <a:chExt cx="17030699" cy="1840230"/>
          </a:xfrm>
        </p:grpSpPr>
        <p:sp>
          <p:nvSpPr>
            <p:cNvPr id="17" name="Parallelogram 16">
              <a:extLst>
                <a:ext uri="{FF2B5EF4-FFF2-40B4-BE49-F238E27FC236}">
                  <a16:creationId xmlns:a16="http://schemas.microsoft.com/office/drawing/2014/main" id="{309E4BA1-4821-0B9C-6377-F026C922145F}"/>
                </a:ext>
              </a:extLst>
            </p:cNvPr>
            <p:cNvSpPr/>
            <p:nvPr/>
          </p:nvSpPr>
          <p:spPr>
            <a:xfrm>
              <a:off x="-10515599" y="257354"/>
              <a:ext cx="17030699" cy="184023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27B6C08-56C2-D977-076D-65CC9CC93D0F}"/>
                </a:ext>
              </a:extLst>
            </p:cNvPr>
            <p:cNvSpPr txBox="1"/>
            <p:nvPr/>
          </p:nvSpPr>
          <p:spPr>
            <a:xfrm>
              <a:off x="900430" y="286287"/>
              <a:ext cx="5265420" cy="1754326"/>
            </a:xfrm>
            <a:prstGeom prst="rect">
              <a:avLst/>
            </a:prstGeom>
            <a:noFill/>
          </p:spPr>
          <p:txBody>
            <a:bodyPr wrap="square" rtlCol="0">
              <a:spAutoFit/>
            </a:bodyPr>
            <a:lstStyle/>
            <a:p>
              <a:r>
                <a:rPr lang="en-GB" dirty="0">
                  <a:solidFill>
                    <a:srgbClr val="C46B23"/>
                  </a:solidFill>
                </a:rPr>
                <a:t>Genres: Idle, Strategy, Tower Defence</a:t>
              </a:r>
            </a:p>
            <a:p>
              <a:endParaRPr lang="en-GB" dirty="0">
                <a:solidFill>
                  <a:srgbClr val="C46B23"/>
                </a:solidFill>
              </a:endParaRPr>
            </a:p>
            <a:p>
              <a:r>
                <a:rPr lang="en-GB" dirty="0">
                  <a:solidFill>
                    <a:srgbClr val="C46B23"/>
                  </a:solidFill>
                </a:rPr>
                <a:t>Why these genres? We have experience as a studio creating great tower defence games, and we feel that the idle genre is particularly compatible, as well as becoming more popular in its own right.</a:t>
              </a:r>
            </a:p>
          </p:txBody>
        </p:sp>
      </p:grpSp>
      <p:grpSp>
        <p:nvGrpSpPr>
          <p:cNvPr id="52" name="Group 51">
            <a:extLst>
              <a:ext uri="{FF2B5EF4-FFF2-40B4-BE49-F238E27FC236}">
                <a16:creationId xmlns:a16="http://schemas.microsoft.com/office/drawing/2014/main" id="{A808B19B-5242-E694-6CD5-06555B70E058}"/>
              </a:ext>
            </a:extLst>
          </p:cNvPr>
          <p:cNvGrpSpPr/>
          <p:nvPr/>
        </p:nvGrpSpPr>
        <p:grpSpPr>
          <a:xfrm>
            <a:off x="5996938" y="2299156"/>
            <a:ext cx="17030699" cy="1840230"/>
            <a:chOff x="5996938" y="2299156"/>
            <a:chExt cx="17030699" cy="1840230"/>
          </a:xfrm>
        </p:grpSpPr>
        <p:sp>
          <p:nvSpPr>
            <p:cNvPr id="18" name="Parallelogram 17">
              <a:extLst>
                <a:ext uri="{FF2B5EF4-FFF2-40B4-BE49-F238E27FC236}">
                  <a16:creationId xmlns:a16="http://schemas.microsoft.com/office/drawing/2014/main" id="{17CB4A88-E10D-3E12-A567-C62B31D00CE6}"/>
                </a:ext>
              </a:extLst>
            </p:cNvPr>
            <p:cNvSpPr/>
            <p:nvPr/>
          </p:nvSpPr>
          <p:spPr>
            <a:xfrm>
              <a:off x="5996938" y="2299156"/>
              <a:ext cx="17030699" cy="184023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03BCD4D-8BE4-AB25-FD33-2FF92B9DC02E}"/>
                </a:ext>
              </a:extLst>
            </p:cNvPr>
            <p:cNvSpPr txBox="1"/>
            <p:nvPr/>
          </p:nvSpPr>
          <p:spPr>
            <a:xfrm>
              <a:off x="6515100" y="2342108"/>
              <a:ext cx="5265420" cy="1754326"/>
            </a:xfrm>
            <a:prstGeom prst="rect">
              <a:avLst/>
            </a:prstGeom>
            <a:noFill/>
          </p:spPr>
          <p:txBody>
            <a:bodyPr wrap="square" rtlCol="0">
              <a:spAutoFit/>
            </a:bodyPr>
            <a:lstStyle/>
            <a:p>
              <a:r>
                <a:rPr lang="en-GB" b="1" dirty="0">
                  <a:solidFill>
                    <a:srgbClr val="C46B23"/>
                  </a:solidFill>
                </a:rPr>
                <a:t>Art Style: Low Poly, Colourful</a:t>
              </a:r>
            </a:p>
            <a:p>
              <a:endParaRPr lang="en-GB" dirty="0">
                <a:solidFill>
                  <a:srgbClr val="C46B23"/>
                </a:solidFill>
              </a:endParaRPr>
            </a:p>
            <a:p>
              <a:r>
                <a:rPr lang="en-GB" dirty="0">
                  <a:solidFill>
                    <a:srgbClr val="C46B23"/>
                  </a:solidFill>
                </a:rPr>
                <a:t>Why this art style? Low poly art is very readable on a small screen such as on a mobile device and is comparably one of the most inexpensive art styles both financially and in terms of a time investment.</a:t>
              </a:r>
            </a:p>
          </p:txBody>
        </p:sp>
      </p:grpSp>
      <p:grpSp>
        <p:nvGrpSpPr>
          <p:cNvPr id="53" name="Group 52">
            <a:extLst>
              <a:ext uri="{FF2B5EF4-FFF2-40B4-BE49-F238E27FC236}">
                <a16:creationId xmlns:a16="http://schemas.microsoft.com/office/drawing/2014/main" id="{60F2E405-D567-1757-AD93-3BB89D604194}"/>
              </a:ext>
            </a:extLst>
          </p:cNvPr>
          <p:cNvGrpSpPr/>
          <p:nvPr/>
        </p:nvGrpSpPr>
        <p:grpSpPr>
          <a:xfrm>
            <a:off x="-11515726" y="4373908"/>
            <a:ext cx="17030699" cy="2226738"/>
            <a:chOff x="-11515726" y="4373908"/>
            <a:chExt cx="17030699" cy="2226738"/>
          </a:xfrm>
        </p:grpSpPr>
        <p:sp>
          <p:nvSpPr>
            <p:cNvPr id="19" name="Parallelogram 18">
              <a:extLst>
                <a:ext uri="{FF2B5EF4-FFF2-40B4-BE49-F238E27FC236}">
                  <a16:creationId xmlns:a16="http://schemas.microsoft.com/office/drawing/2014/main" id="{1839439F-90A8-D764-27CB-CB18B5D88D28}"/>
                </a:ext>
              </a:extLst>
            </p:cNvPr>
            <p:cNvSpPr/>
            <p:nvPr/>
          </p:nvSpPr>
          <p:spPr>
            <a:xfrm>
              <a:off x="-11515726" y="4373908"/>
              <a:ext cx="17030699" cy="222673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B358D61-9D18-05C2-E54A-E9DAEF46C0D5}"/>
                </a:ext>
              </a:extLst>
            </p:cNvPr>
            <p:cNvSpPr txBox="1"/>
            <p:nvPr/>
          </p:nvSpPr>
          <p:spPr>
            <a:xfrm>
              <a:off x="59055" y="4455021"/>
              <a:ext cx="5181600" cy="2031325"/>
            </a:xfrm>
            <a:prstGeom prst="rect">
              <a:avLst/>
            </a:prstGeom>
            <a:noFill/>
          </p:spPr>
          <p:txBody>
            <a:bodyPr wrap="square" rtlCol="0">
              <a:spAutoFit/>
            </a:bodyPr>
            <a:lstStyle/>
            <a:p>
              <a:r>
                <a:rPr lang="en-GB" b="1" dirty="0">
                  <a:solidFill>
                    <a:srgbClr val="C46B23"/>
                  </a:solidFill>
                </a:rPr>
                <a:t>Target Audience: Children &amp; Young Adults aged 7-28</a:t>
              </a:r>
            </a:p>
            <a:p>
              <a:endParaRPr lang="en-GB" dirty="0">
                <a:solidFill>
                  <a:srgbClr val="C46B23"/>
                </a:solidFill>
              </a:endParaRPr>
            </a:p>
            <a:p>
              <a:r>
                <a:rPr lang="en-GB" dirty="0">
                  <a:solidFill>
                    <a:srgbClr val="C46B23"/>
                  </a:solidFill>
                </a:rPr>
                <a:t>Why this audience? Due to the simple, clean, professional art style that will appeal to adults and the bright colours/simple gameplay which will appeal to kids.</a:t>
              </a:r>
            </a:p>
          </p:txBody>
        </p:sp>
      </p:grpSp>
      <p:pic>
        <p:nvPicPr>
          <p:cNvPr id="10" name="Picture 9" descr="A blue object with orange lights and a yellow light&#10;&#10;Description automatically generated">
            <a:extLst>
              <a:ext uri="{FF2B5EF4-FFF2-40B4-BE49-F238E27FC236}">
                <a16:creationId xmlns:a16="http://schemas.microsoft.com/office/drawing/2014/main" id="{EC95D98F-8B55-751F-5C53-AE6F60379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8822" y="4234578"/>
            <a:ext cx="6831327" cy="3842622"/>
          </a:xfrm>
          <a:prstGeom prst="rect">
            <a:avLst/>
          </a:prstGeom>
        </p:spPr>
      </p:pic>
      <p:pic>
        <p:nvPicPr>
          <p:cNvPr id="12" name="Picture 11" descr="A blue and orange object with orange tubes&#10;&#10;Description automatically generated">
            <a:extLst>
              <a:ext uri="{FF2B5EF4-FFF2-40B4-BE49-F238E27FC236}">
                <a16:creationId xmlns:a16="http://schemas.microsoft.com/office/drawing/2014/main" id="{79268290-C562-D934-41C2-0EFB60D3FD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8901" y="88880"/>
            <a:ext cx="3717817" cy="2091273"/>
          </a:xfrm>
          <a:prstGeom prst="rect">
            <a:avLst/>
          </a:prstGeom>
        </p:spPr>
      </p:pic>
      <p:sp>
        <p:nvSpPr>
          <p:cNvPr id="22" name="Parallelogram 21">
            <a:extLst>
              <a:ext uri="{FF2B5EF4-FFF2-40B4-BE49-F238E27FC236}">
                <a16:creationId xmlns:a16="http://schemas.microsoft.com/office/drawing/2014/main" id="{A21475BA-C85E-1E5C-DAD1-391C2A3BA4FE}"/>
              </a:ext>
            </a:extLst>
          </p:cNvPr>
          <p:cNvSpPr/>
          <p:nvPr/>
        </p:nvSpPr>
        <p:spPr>
          <a:xfrm>
            <a:off x="-11029949" y="2346899"/>
            <a:ext cx="17030699" cy="1840230"/>
          </a:xfrm>
          <a:prstGeom prst="parallelogram">
            <a:avLst/>
          </a:prstGeom>
          <a:blipFill dpi="0" rotWithShape="0">
            <a:blip r:embed="rId5"/>
            <a:srcRect/>
            <a:tile tx="-2921000" ty="0" sx="25000" sy="25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C986D8E6-A946-314D-2C69-1FCD085ABC91}"/>
              </a:ext>
            </a:extLst>
          </p:cNvPr>
          <p:cNvGrpSpPr/>
          <p:nvPr/>
        </p:nvGrpSpPr>
        <p:grpSpPr>
          <a:xfrm>
            <a:off x="-47625" y="-39693600"/>
            <a:ext cx="4404121" cy="8573517"/>
            <a:chOff x="-14106" y="-4042935"/>
            <a:chExt cx="4404121" cy="8573517"/>
          </a:xfrm>
        </p:grpSpPr>
        <p:grpSp>
          <p:nvGrpSpPr>
            <p:cNvPr id="35" name="Group 34">
              <a:extLst>
                <a:ext uri="{FF2B5EF4-FFF2-40B4-BE49-F238E27FC236}">
                  <a16:creationId xmlns:a16="http://schemas.microsoft.com/office/drawing/2014/main" id="{936D9F88-D697-7AB0-B8E0-48BD29FAF20A}"/>
                </a:ext>
              </a:extLst>
            </p:cNvPr>
            <p:cNvGrpSpPr>
              <a:grpSpLocks/>
            </p:cNvGrpSpPr>
            <p:nvPr/>
          </p:nvGrpSpPr>
          <p:grpSpPr>
            <a:xfrm>
              <a:off x="-14106" y="-4042935"/>
              <a:ext cx="4404121" cy="8573517"/>
              <a:chOff x="320726" y="2655576"/>
              <a:chExt cx="4404121" cy="8573517"/>
            </a:xfrm>
          </p:grpSpPr>
          <p:sp>
            <p:nvSpPr>
              <p:cNvPr id="37" name="Parallelogram 36">
                <a:extLst>
                  <a:ext uri="{FF2B5EF4-FFF2-40B4-BE49-F238E27FC236}">
                    <a16:creationId xmlns:a16="http://schemas.microsoft.com/office/drawing/2014/main" id="{817406DA-A368-9209-BD9E-9E5910189A53}"/>
                  </a:ext>
                </a:extLst>
              </p:cNvPr>
              <p:cNvSpPr/>
              <p:nvPr/>
            </p:nvSpPr>
            <p:spPr>
              <a:xfrm rot="21180735">
                <a:off x="320726" y="2655576"/>
                <a:ext cx="4404121" cy="8573517"/>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F5D9F3DA-EC61-46D7-CDB4-B831EFAE5068}"/>
                  </a:ext>
                </a:extLst>
              </p:cNvPr>
              <p:cNvSpPr txBox="1"/>
              <p:nvPr/>
            </p:nvSpPr>
            <p:spPr>
              <a:xfrm>
                <a:off x="1079913" y="2918772"/>
                <a:ext cx="3017520" cy="3693319"/>
              </a:xfrm>
              <a:prstGeom prst="rect">
                <a:avLst/>
              </a:prstGeom>
              <a:noFill/>
            </p:spPr>
            <p:txBody>
              <a:bodyPr wrap="square" rtlCol="0">
                <a:spAutoFit/>
              </a:bodyPr>
              <a:lstStyle/>
              <a:p>
                <a:r>
                  <a:rPr lang="en-GB" b="1" dirty="0">
                    <a:solidFill>
                      <a:srgbClr val="C46B23"/>
                    </a:solidFill>
                  </a:rPr>
                  <a:t>Variety of genres:</a:t>
                </a:r>
                <a:br>
                  <a:rPr lang="en-GB" b="1" dirty="0">
                    <a:solidFill>
                      <a:srgbClr val="C46B23"/>
                    </a:solidFill>
                  </a:rPr>
                </a:br>
                <a:endParaRPr lang="en-GB" b="1" dirty="0">
                  <a:solidFill>
                    <a:srgbClr val="C46B23"/>
                  </a:solidFill>
                </a:endParaRPr>
              </a:p>
              <a:p>
                <a:pPr marL="285750" indent="-285750">
                  <a:buFont typeface="Arial" panose="020B0604020202020204" pitchFamily="34" charset="0"/>
                  <a:buChar char="•"/>
                </a:pPr>
                <a:r>
                  <a:rPr lang="en-GB" dirty="0">
                    <a:solidFill>
                      <a:srgbClr val="C46B23"/>
                    </a:solidFill>
                  </a:rPr>
                  <a:t>Base Design – players place buildings and décor</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Manual sniper mode – players can interact manually for extra rewards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Idle Gameplay – Players come back online to a collection of rewards</a:t>
                </a:r>
              </a:p>
            </p:txBody>
          </p:sp>
        </p:grpSp>
        <p:sp>
          <p:nvSpPr>
            <p:cNvPr id="36" name="TextBox 35">
              <a:extLst>
                <a:ext uri="{FF2B5EF4-FFF2-40B4-BE49-F238E27FC236}">
                  <a16:creationId xmlns:a16="http://schemas.microsoft.com/office/drawing/2014/main" id="{6644D8F2-D6DD-3D17-E1F4-C8855C902606}"/>
                </a:ext>
              </a:extLst>
            </p:cNvPr>
            <p:cNvSpPr txBox="1"/>
            <p:nvPr/>
          </p:nvSpPr>
          <p:spPr>
            <a:xfrm>
              <a:off x="613307" y="56622"/>
              <a:ext cx="3149294" cy="4401205"/>
            </a:xfrm>
            <a:prstGeom prst="rect">
              <a:avLst/>
            </a:prstGeom>
            <a:noFill/>
          </p:spPr>
          <p:txBody>
            <a:bodyPr wrap="square" rtlCol="0">
              <a:spAutoFit/>
            </a:bodyPr>
            <a:lstStyle/>
            <a:p>
              <a:r>
                <a:rPr lang="en-GB" sz="2000" b="1" dirty="0">
                  <a:solidFill>
                    <a:srgbClr val="C46B23"/>
                  </a:solidFill>
                </a:rPr>
                <a:t>Base Design:</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place upgradable buildings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Slowly build out the fort</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Unlock new units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Automatically train units to fight the enemy onslaught</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Add décor to the fort</a:t>
              </a:r>
            </a:p>
          </p:txBody>
        </p:sp>
      </p:grpSp>
      <p:grpSp>
        <p:nvGrpSpPr>
          <p:cNvPr id="39" name="Group 38">
            <a:extLst>
              <a:ext uri="{FF2B5EF4-FFF2-40B4-BE49-F238E27FC236}">
                <a16:creationId xmlns:a16="http://schemas.microsoft.com/office/drawing/2014/main" id="{8FEB496B-3769-87AF-0599-C9BD0BD8E91D}"/>
              </a:ext>
            </a:extLst>
          </p:cNvPr>
          <p:cNvGrpSpPr/>
          <p:nvPr/>
        </p:nvGrpSpPr>
        <p:grpSpPr>
          <a:xfrm>
            <a:off x="7696993" y="-41421600"/>
            <a:ext cx="4404121" cy="9263767"/>
            <a:chOff x="7690761" y="-5760000"/>
            <a:chExt cx="4404121" cy="9263767"/>
          </a:xfrm>
        </p:grpSpPr>
        <p:grpSp>
          <p:nvGrpSpPr>
            <p:cNvPr id="40" name="Group 39">
              <a:extLst>
                <a:ext uri="{FF2B5EF4-FFF2-40B4-BE49-F238E27FC236}">
                  <a16:creationId xmlns:a16="http://schemas.microsoft.com/office/drawing/2014/main" id="{4197F7A7-35E4-D11B-DC71-7F930E069B79}"/>
                </a:ext>
              </a:extLst>
            </p:cNvPr>
            <p:cNvGrpSpPr/>
            <p:nvPr/>
          </p:nvGrpSpPr>
          <p:grpSpPr>
            <a:xfrm>
              <a:off x="7690761" y="-5760000"/>
              <a:ext cx="4404121" cy="9263767"/>
              <a:chOff x="7690761" y="2565696"/>
              <a:chExt cx="4404121" cy="5079278"/>
            </a:xfrm>
          </p:grpSpPr>
          <p:sp>
            <p:nvSpPr>
              <p:cNvPr id="42" name="Parallelogram 41">
                <a:extLst>
                  <a:ext uri="{FF2B5EF4-FFF2-40B4-BE49-F238E27FC236}">
                    <a16:creationId xmlns:a16="http://schemas.microsoft.com/office/drawing/2014/main" id="{58FE6FA0-99C8-37E1-D3B5-A08B21173FC9}"/>
                  </a:ext>
                </a:extLst>
              </p:cNvPr>
              <p:cNvSpPr/>
              <p:nvPr/>
            </p:nvSpPr>
            <p:spPr>
              <a:xfrm rot="21191549">
                <a:off x="7690761" y="2565696"/>
                <a:ext cx="4404121" cy="5079278"/>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EFE8EF18-717F-6556-7E6E-BEAAC0DABCA4}"/>
                  </a:ext>
                </a:extLst>
              </p:cNvPr>
              <p:cNvSpPr txBox="1"/>
              <p:nvPr/>
            </p:nvSpPr>
            <p:spPr>
              <a:xfrm>
                <a:off x="8398180" y="2799456"/>
                <a:ext cx="3198305" cy="2176906"/>
              </a:xfrm>
              <a:prstGeom prst="rect">
                <a:avLst/>
              </a:prstGeom>
              <a:noFill/>
            </p:spPr>
            <p:txBody>
              <a:bodyPr wrap="square" rtlCol="0">
                <a:spAutoFit/>
              </a:bodyPr>
              <a:lstStyle/>
              <a:p>
                <a:r>
                  <a:rPr lang="en-GB" b="1" dirty="0">
                    <a:solidFill>
                      <a:srgbClr val="C46B23"/>
                    </a:solidFill>
                  </a:rPr>
                  <a:t>Design Pillars:</a:t>
                </a:r>
                <a:br>
                  <a:rPr lang="en-GB" dirty="0"/>
                </a:br>
                <a:endParaRPr lang="en-GB" dirty="0"/>
              </a:p>
              <a:p>
                <a:pPr marL="285750" indent="-285750">
                  <a:buFont typeface="Arial" panose="020B0604020202020204" pitchFamily="34" charset="0"/>
                  <a:buChar char="•"/>
                </a:pPr>
                <a:r>
                  <a:rPr lang="en-GB" dirty="0">
                    <a:solidFill>
                      <a:srgbClr val="C46B23"/>
                    </a:solidFill>
                  </a:rPr>
                  <a:t>Convenient, flexible sessions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Frequent progression</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Clear and rewarding feedback</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Variety of fun and viable strategies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Easy to understand visuals</a:t>
                </a:r>
              </a:p>
            </p:txBody>
          </p:sp>
        </p:grpSp>
        <p:sp>
          <p:nvSpPr>
            <p:cNvPr id="41" name="TextBox 40">
              <a:extLst>
                <a:ext uri="{FF2B5EF4-FFF2-40B4-BE49-F238E27FC236}">
                  <a16:creationId xmlns:a16="http://schemas.microsoft.com/office/drawing/2014/main" id="{68E8516E-CB5A-71E9-86B4-BF94C0250945}"/>
                </a:ext>
              </a:extLst>
            </p:cNvPr>
            <p:cNvSpPr txBox="1"/>
            <p:nvPr/>
          </p:nvSpPr>
          <p:spPr>
            <a:xfrm>
              <a:off x="8332652" y="56622"/>
              <a:ext cx="3263833" cy="3170099"/>
            </a:xfrm>
            <a:prstGeom prst="rect">
              <a:avLst/>
            </a:prstGeom>
            <a:noFill/>
          </p:spPr>
          <p:txBody>
            <a:bodyPr wrap="square" rtlCol="0">
              <a:spAutoFit/>
            </a:bodyPr>
            <a:lstStyle/>
            <a:p>
              <a:r>
                <a:rPr lang="en-GB" sz="2000" b="1" dirty="0">
                  <a:solidFill>
                    <a:srgbClr val="C46B23"/>
                  </a:solidFill>
                </a:rPr>
                <a:t>Idle Gameplay:</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can make progress even afk</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Enemies continue to attack while offline</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Incoming Boss will send a notification to players</a:t>
              </a:r>
            </a:p>
          </p:txBody>
        </p:sp>
      </p:grpSp>
      <p:sp>
        <p:nvSpPr>
          <p:cNvPr id="44" name="Parallelogram 43">
            <a:extLst>
              <a:ext uri="{FF2B5EF4-FFF2-40B4-BE49-F238E27FC236}">
                <a16:creationId xmlns:a16="http://schemas.microsoft.com/office/drawing/2014/main" id="{FFDDD65E-892B-EC43-4D09-F87EBED72C23}"/>
              </a:ext>
            </a:extLst>
          </p:cNvPr>
          <p:cNvSpPr/>
          <p:nvPr/>
        </p:nvSpPr>
        <p:spPr>
          <a:xfrm rot="21114922">
            <a:off x="3853336" y="-40161600"/>
            <a:ext cx="4404121" cy="7303362"/>
          </a:xfrm>
          <a:prstGeom prst="parallelogram">
            <a:avLst/>
          </a:prstGeom>
          <a:blipFill dpi="0" rotWithShape="0">
            <a:blip r:embed="rId6"/>
            <a:srcRect/>
            <a:tile tx="-939800" ty="-1143000" sx="50000" sy="5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a:extLst>
              <a:ext uri="{FF2B5EF4-FFF2-40B4-BE49-F238E27FC236}">
                <a16:creationId xmlns:a16="http://schemas.microsoft.com/office/drawing/2014/main" id="{161A560E-F030-DEDD-71B6-09B49498AA8B}"/>
              </a:ext>
            </a:extLst>
          </p:cNvPr>
          <p:cNvGrpSpPr/>
          <p:nvPr/>
        </p:nvGrpSpPr>
        <p:grpSpPr>
          <a:xfrm>
            <a:off x="3859092" y="34705292"/>
            <a:ext cx="4404121" cy="7303362"/>
            <a:chOff x="3825458" y="3206319"/>
            <a:chExt cx="4404121" cy="7303362"/>
          </a:xfrm>
        </p:grpSpPr>
        <p:grpSp>
          <p:nvGrpSpPr>
            <p:cNvPr id="46" name="Group 45">
              <a:extLst>
                <a:ext uri="{FF2B5EF4-FFF2-40B4-BE49-F238E27FC236}">
                  <a16:creationId xmlns:a16="http://schemas.microsoft.com/office/drawing/2014/main" id="{A3E57E8C-653B-6B02-025C-075CD04E3CA4}"/>
                </a:ext>
              </a:extLst>
            </p:cNvPr>
            <p:cNvGrpSpPr/>
            <p:nvPr/>
          </p:nvGrpSpPr>
          <p:grpSpPr>
            <a:xfrm>
              <a:off x="3825458" y="3206319"/>
              <a:ext cx="4404121" cy="7303362"/>
              <a:chOff x="3595954" y="-3154944"/>
              <a:chExt cx="4404121" cy="7303362"/>
            </a:xfrm>
          </p:grpSpPr>
          <p:sp>
            <p:nvSpPr>
              <p:cNvPr id="48" name="Parallelogram 47">
                <a:extLst>
                  <a:ext uri="{FF2B5EF4-FFF2-40B4-BE49-F238E27FC236}">
                    <a16:creationId xmlns:a16="http://schemas.microsoft.com/office/drawing/2014/main" id="{88F503B1-E668-DB9E-9D22-23EA93D99603}"/>
                  </a:ext>
                </a:extLst>
              </p:cNvPr>
              <p:cNvSpPr/>
              <p:nvPr/>
            </p:nvSpPr>
            <p:spPr>
              <a:xfrm rot="21114922">
                <a:off x="3595954" y="-3154944"/>
                <a:ext cx="4404121" cy="7303362"/>
              </a:xfrm>
              <a:prstGeom prst="parallelogram">
                <a:avLst/>
              </a:prstGeom>
              <a:solidFill>
                <a:srgbClr val="0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11AF89E9-864E-206F-F131-EB82F709362D}"/>
                  </a:ext>
                </a:extLst>
              </p:cNvPr>
              <p:cNvSpPr txBox="1"/>
              <p:nvPr/>
            </p:nvSpPr>
            <p:spPr>
              <a:xfrm>
                <a:off x="4477779" y="731422"/>
                <a:ext cx="2735545" cy="3139321"/>
              </a:xfrm>
              <a:prstGeom prst="rect">
                <a:avLst/>
              </a:prstGeom>
              <a:noFill/>
            </p:spPr>
            <p:txBody>
              <a:bodyPr wrap="square" rtlCol="0">
                <a:spAutoFit/>
              </a:bodyPr>
              <a:lstStyle/>
              <a:p>
                <a:r>
                  <a:rPr lang="en-GB" sz="2200" b="1" dirty="0">
                    <a:solidFill>
                      <a:srgbClr val="C46B23"/>
                    </a:solidFill>
                  </a:rPr>
                  <a:t>Summary:</a:t>
                </a:r>
              </a:p>
              <a:p>
                <a:br>
                  <a:rPr lang="en-GB" sz="2200" dirty="0">
                    <a:solidFill>
                      <a:srgbClr val="C46B23"/>
                    </a:solidFill>
                  </a:rPr>
                </a:br>
                <a:r>
                  <a:rPr lang="en-GB" sz="2200" dirty="0">
                    <a:solidFill>
                      <a:srgbClr val="C46B23"/>
                    </a:solidFill>
                  </a:rPr>
                  <a:t>Towerland is a game where players fight against an endless invasion of enemies by placing and upgrading defensive towers and buildings</a:t>
                </a:r>
              </a:p>
            </p:txBody>
          </p:sp>
        </p:grpSp>
        <p:sp>
          <p:nvSpPr>
            <p:cNvPr id="47" name="TextBox 46">
              <a:extLst>
                <a:ext uri="{FF2B5EF4-FFF2-40B4-BE49-F238E27FC236}">
                  <a16:creationId xmlns:a16="http://schemas.microsoft.com/office/drawing/2014/main" id="{852FB6F8-EB34-A126-575D-D83FAF1FADDA}"/>
                </a:ext>
              </a:extLst>
            </p:cNvPr>
            <p:cNvSpPr txBox="1"/>
            <p:nvPr/>
          </p:nvSpPr>
          <p:spPr>
            <a:xfrm>
              <a:off x="4464083" y="3380125"/>
              <a:ext cx="3263833" cy="3477875"/>
            </a:xfrm>
            <a:prstGeom prst="rect">
              <a:avLst/>
            </a:prstGeom>
            <a:noFill/>
          </p:spPr>
          <p:txBody>
            <a:bodyPr wrap="square" rtlCol="0">
              <a:spAutoFit/>
            </a:bodyPr>
            <a:lstStyle/>
            <a:p>
              <a:r>
                <a:rPr lang="en-GB" sz="2000" b="1" dirty="0">
                  <a:solidFill>
                    <a:srgbClr val="C46B23"/>
                  </a:solidFill>
                </a:rPr>
                <a:t>Manual Mode:</a:t>
              </a:r>
            </a:p>
            <a:p>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may be waiting on buildings or upgrades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They still want to play</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Manually control turrets and snipe enemies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Get additional rewards</a:t>
              </a:r>
            </a:p>
          </p:txBody>
        </p:sp>
      </p:grpSp>
      <p:sp>
        <p:nvSpPr>
          <p:cNvPr id="50" name="Parallelogram 49">
            <a:extLst>
              <a:ext uri="{FF2B5EF4-FFF2-40B4-BE49-F238E27FC236}">
                <a16:creationId xmlns:a16="http://schemas.microsoft.com/office/drawing/2014/main" id="{D3DF9CC5-9DA4-D927-761D-03EF03E22892}"/>
              </a:ext>
            </a:extLst>
          </p:cNvPr>
          <p:cNvSpPr/>
          <p:nvPr/>
        </p:nvSpPr>
        <p:spPr>
          <a:xfrm rot="21180735">
            <a:off x="-47626" y="36505292"/>
            <a:ext cx="4404121" cy="8573517"/>
          </a:xfrm>
          <a:prstGeom prst="parallelogram">
            <a:avLst/>
          </a:prstGeom>
          <a:blipFill dpi="0" rotWithShape="0">
            <a:blip r:embed="rId7"/>
            <a:srcRect/>
            <a:tile tx="-381000" ty="-12700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Parallelogram 50">
            <a:extLst>
              <a:ext uri="{FF2B5EF4-FFF2-40B4-BE49-F238E27FC236}">
                <a16:creationId xmlns:a16="http://schemas.microsoft.com/office/drawing/2014/main" id="{4B37DA19-A1F1-0BD1-2EF7-174229B1F963}"/>
              </a:ext>
            </a:extLst>
          </p:cNvPr>
          <p:cNvSpPr/>
          <p:nvPr/>
        </p:nvSpPr>
        <p:spPr>
          <a:xfrm rot="21191549">
            <a:off x="7703523" y="35425292"/>
            <a:ext cx="4404121" cy="9263767"/>
          </a:xfrm>
          <a:prstGeom prst="parallelogram">
            <a:avLst/>
          </a:prstGeom>
          <a:blipFill dpi="0" rotWithShape="0">
            <a:blip r:embed="rId8"/>
            <a:srcRect/>
            <a:tile tx="-508000" ty="-50800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5" name="Group 54">
            <a:extLst>
              <a:ext uri="{FF2B5EF4-FFF2-40B4-BE49-F238E27FC236}">
                <a16:creationId xmlns:a16="http://schemas.microsoft.com/office/drawing/2014/main" id="{BFF35C28-25B6-14A0-4636-1255E9EC0439}"/>
              </a:ext>
            </a:extLst>
          </p:cNvPr>
          <p:cNvGrpSpPr/>
          <p:nvPr/>
        </p:nvGrpSpPr>
        <p:grpSpPr>
          <a:xfrm>
            <a:off x="-48388548" y="844832"/>
            <a:ext cx="5946696" cy="1150604"/>
            <a:chOff x="-2973348" y="319084"/>
            <a:chExt cx="5946696" cy="1150604"/>
          </a:xfrm>
        </p:grpSpPr>
        <p:sp>
          <p:nvSpPr>
            <p:cNvPr id="56" name="Parallelogram 55">
              <a:extLst>
                <a:ext uri="{FF2B5EF4-FFF2-40B4-BE49-F238E27FC236}">
                  <a16:creationId xmlns:a16="http://schemas.microsoft.com/office/drawing/2014/main" id="{562C92F2-757B-34B8-108B-BAD102FD0095}"/>
                </a:ext>
              </a:extLst>
            </p:cNvPr>
            <p:cNvSpPr/>
            <p:nvPr/>
          </p:nvSpPr>
          <p:spPr>
            <a:xfrm>
              <a:off x="-2973348" y="319084"/>
              <a:ext cx="5946696" cy="1150604"/>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E6797532-0748-0BBD-A80E-7A17DCD53E7E}"/>
                </a:ext>
              </a:extLst>
            </p:cNvPr>
            <p:cNvSpPr txBox="1"/>
            <p:nvPr/>
          </p:nvSpPr>
          <p:spPr>
            <a:xfrm>
              <a:off x="91440" y="372428"/>
              <a:ext cx="2682240" cy="954107"/>
            </a:xfrm>
            <a:prstGeom prst="rect">
              <a:avLst/>
            </a:prstGeom>
            <a:noFill/>
          </p:spPr>
          <p:txBody>
            <a:bodyPr wrap="square" rtlCol="0">
              <a:spAutoFit/>
            </a:bodyPr>
            <a:lstStyle/>
            <a:p>
              <a:r>
                <a:rPr lang="en-GB" sz="2800" b="1" dirty="0">
                  <a:solidFill>
                    <a:srgbClr val="C46B23"/>
                  </a:solidFill>
                </a:rPr>
                <a:t>Core gameplay loop</a:t>
              </a:r>
            </a:p>
          </p:txBody>
        </p:sp>
      </p:grpSp>
      <p:sp>
        <p:nvSpPr>
          <p:cNvPr id="58" name="Parallelogram 70">
            <a:extLst>
              <a:ext uri="{FF2B5EF4-FFF2-40B4-BE49-F238E27FC236}">
                <a16:creationId xmlns:a16="http://schemas.microsoft.com/office/drawing/2014/main" id="{46FAAD47-B9E9-63F0-C775-C906F3B7BE29}"/>
              </a:ext>
            </a:extLst>
          </p:cNvPr>
          <p:cNvSpPr/>
          <p:nvPr/>
        </p:nvSpPr>
        <p:spPr>
          <a:xfrm rot="10800000">
            <a:off x="-50550080" y="2342108"/>
            <a:ext cx="10266553" cy="4761547"/>
          </a:xfrm>
          <a:custGeom>
            <a:avLst/>
            <a:gdLst>
              <a:gd name="connsiteX0" fmla="*/ 0 w 9659394"/>
              <a:gd name="connsiteY0" fmla="*/ 4761547 h 4761547"/>
              <a:gd name="connsiteX1" fmla="*/ 1190387 w 9659394"/>
              <a:gd name="connsiteY1" fmla="*/ 0 h 4761547"/>
              <a:gd name="connsiteX2" fmla="*/ 9659394 w 9659394"/>
              <a:gd name="connsiteY2" fmla="*/ 0 h 4761547"/>
              <a:gd name="connsiteX3" fmla="*/ 8469007 w 9659394"/>
              <a:gd name="connsiteY3" fmla="*/ 4761547 h 4761547"/>
              <a:gd name="connsiteX4" fmla="*/ 0 w 9659394"/>
              <a:gd name="connsiteY4" fmla="*/ 4761547 h 4761547"/>
              <a:gd name="connsiteX0" fmla="*/ 0 w 9659394"/>
              <a:gd name="connsiteY0" fmla="*/ 4761547 h 4761547"/>
              <a:gd name="connsiteX1" fmla="*/ 28337 w 9659394"/>
              <a:gd name="connsiteY1" fmla="*/ 0 h 4761547"/>
              <a:gd name="connsiteX2" fmla="*/ 9659394 w 9659394"/>
              <a:gd name="connsiteY2" fmla="*/ 0 h 4761547"/>
              <a:gd name="connsiteX3" fmla="*/ 8469007 w 9659394"/>
              <a:gd name="connsiteY3" fmla="*/ 4761547 h 4761547"/>
              <a:gd name="connsiteX4" fmla="*/ 0 w 9659394"/>
              <a:gd name="connsiteY4" fmla="*/ 4761547 h 4761547"/>
              <a:gd name="connsiteX0" fmla="*/ 1219438 w 9631057"/>
              <a:gd name="connsiteY0" fmla="*/ 4713922 h 4761547"/>
              <a:gd name="connsiteX1" fmla="*/ 0 w 9631057"/>
              <a:gd name="connsiteY1" fmla="*/ 0 h 4761547"/>
              <a:gd name="connsiteX2" fmla="*/ 9631057 w 9631057"/>
              <a:gd name="connsiteY2" fmla="*/ 0 h 4761547"/>
              <a:gd name="connsiteX3" fmla="*/ 8440670 w 9631057"/>
              <a:gd name="connsiteY3" fmla="*/ 4761547 h 4761547"/>
              <a:gd name="connsiteX4" fmla="*/ 1219438 w 9631057"/>
              <a:gd name="connsiteY4" fmla="*/ 4713922 h 4761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057" h="4761547">
                <a:moveTo>
                  <a:pt x="1219438" y="4713922"/>
                </a:moveTo>
                <a:lnTo>
                  <a:pt x="0" y="0"/>
                </a:lnTo>
                <a:lnTo>
                  <a:pt x="9631057" y="0"/>
                </a:lnTo>
                <a:lnTo>
                  <a:pt x="8440670" y="4761547"/>
                </a:lnTo>
                <a:lnTo>
                  <a:pt x="1219438" y="4713922"/>
                </a:lnTo>
                <a:close/>
              </a:path>
            </a:pathLst>
          </a:custGeom>
          <a:blipFill dpi="0" rotWithShape="0">
            <a:blip r:embed="rId8"/>
            <a:srcRect/>
            <a:tile tx="-381000" ty="-38100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9" name="Group 58">
            <a:extLst>
              <a:ext uri="{FF2B5EF4-FFF2-40B4-BE49-F238E27FC236}">
                <a16:creationId xmlns:a16="http://schemas.microsoft.com/office/drawing/2014/main" id="{661D0927-9A33-FCE4-1D6C-787A6693E478}"/>
              </a:ext>
            </a:extLst>
          </p:cNvPr>
          <p:cNvGrpSpPr/>
          <p:nvPr/>
        </p:nvGrpSpPr>
        <p:grpSpPr>
          <a:xfrm>
            <a:off x="44565587" y="593692"/>
            <a:ext cx="7517512" cy="5968854"/>
            <a:chOff x="4787265" y="372428"/>
            <a:chExt cx="7517512" cy="5968854"/>
          </a:xfrm>
        </p:grpSpPr>
        <p:grpSp>
          <p:nvGrpSpPr>
            <p:cNvPr id="60" name="Group 59">
              <a:extLst>
                <a:ext uri="{FF2B5EF4-FFF2-40B4-BE49-F238E27FC236}">
                  <a16:creationId xmlns:a16="http://schemas.microsoft.com/office/drawing/2014/main" id="{52588461-E2FF-56B6-C01F-E39C76468CD2}"/>
                </a:ext>
              </a:extLst>
            </p:cNvPr>
            <p:cNvGrpSpPr/>
            <p:nvPr/>
          </p:nvGrpSpPr>
          <p:grpSpPr>
            <a:xfrm>
              <a:off x="4787265" y="372428"/>
              <a:ext cx="7517512" cy="5968854"/>
              <a:chOff x="4787265" y="372428"/>
              <a:chExt cx="7517512" cy="5968854"/>
            </a:xfrm>
          </p:grpSpPr>
          <p:grpSp>
            <p:nvGrpSpPr>
              <p:cNvPr id="62" name="Group 61">
                <a:extLst>
                  <a:ext uri="{FF2B5EF4-FFF2-40B4-BE49-F238E27FC236}">
                    <a16:creationId xmlns:a16="http://schemas.microsoft.com/office/drawing/2014/main" id="{D19B5101-0B6F-FD27-52DA-9B08DEEA76D1}"/>
                  </a:ext>
                </a:extLst>
              </p:cNvPr>
              <p:cNvGrpSpPr/>
              <p:nvPr/>
            </p:nvGrpSpPr>
            <p:grpSpPr>
              <a:xfrm>
                <a:off x="7211948" y="372428"/>
                <a:ext cx="2551177" cy="839744"/>
                <a:chOff x="7211948" y="372428"/>
                <a:chExt cx="2551177" cy="839744"/>
              </a:xfrm>
            </p:grpSpPr>
            <p:sp>
              <p:nvSpPr>
                <p:cNvPr id="85" name="Rectangle: Rounded Corners 84">
                  <a:extLst>
                    <a:ext uri="{FF2B5EF4-FFF2-40B4-BE49-F238E27FC236}">
                      <a16:creationId xmlns:a16="http://schemas.microsoft.com/office/drawing/2014/main" id="{3424A1B2-7D09-2002-4F5D-4BC21A3A582A}"/>
                    </a:ext>
                  </a:extLst>
                </p:cNvPr>
                <p:cNvSpPr/>
                <p:nvPr/>
              </p:nvSpPr>
              <p:spPr>
                <a:xfrm>
                  <a:off x="7211948" y="381175"/>
                  <a:ext cx="2252474" cy="830997"/>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a:extLst>
                    <a:ext uri="{FF2B5EF4-FFF2-40B4-BE49-F238E27FC236}">
                      <a16:creationId xmlns:a16="http://schemas.microsoft.com/office/drawing/2014/main" id="{F5E51C49-31B4-FF1A-75B1-8F0356D58C8C}"/>
                    </a:ext>
                  </a:extLst>
                </p:cNvPr>
                <p:cNvSpPr txBox="1"/>
                <p:nvPr/>
              </p:nvSpPr>
              <p:spPr>
                <a:xfrm>
                  <a:off x="7378065" y="372428"/>
                  <a:ext cx="2385060" cy="830997"/>
                </a:xfrm>
                <a:prstGeom prst="rect">
                  <a:avLst/>
                </a:prstGeom>
                <a:noFill/>
              </p:spPr>
              <p:txBody>
                <a:bodyPr wrap="square" rtlCol="0">
                  <a:spAutoFit/>
                </a:bodyPr>
                <a:lstStyle/>
                <a:p>
                  <a:r>
                    <a:rPr lang="en-GB" sz="2400" dirty="0">
                      <a:solidFill>
                        <a:srgbClr val="C46B23"/>
                      </a:solidFill>
                    </a:rPr>
                    <a:t>Start building construction</a:t>
                  </a:r>
                </a:p>
              </p:txBody>
            </p:sp>
          </p:grpSp>
          <p:grpSp>
            <p:nvGrpSpPr>
              <p:cNvPr id="63" name="Group 62">
                <a:extLst>
                  <a:ext uri="{FF2B5EF4-FFF2-40B4-BE49-F238E27FC236}">
                    <a16:creationId xmlns:a16="http://schemas.microsoft.com/office/drawing/2014/main" id="{9DE50AC6-EA63-5C06-E7E9-40A3FB2D8803}"/>
                  </a:ext>
                </a:extLst>
              </p:cNvPr>
              <p:cNvGrpSpPr/>
              <p:nvPr/>
            </p:nvGrpSpPr>
            <p:grpSpPr>
              <a:xfrm>
                <a:off x="9530715" y="3662471"/>
                <a:ext cx="2774062" cy="1200329"/>
                <a:chOff x="7158990" y="3662471"/>
                <a:chExt cx="2774062" cy="1200329"/>
              </a:xfrm>
            </p:grpSpPr>
            <p:sp>
              <p:nvSpPr>
                <p:cNvPr id="83" name="Rectangle: Rounded Corners 82">
                  <a:extLst>
                    <a:ext uri="{FF2B5EF4-FFF2-40B4-BE49-F238E27FC236}">
                      <a16:creationId xmlns:a16="http://schemas.microsoft.com/office/drawing/2014/main" id="{2B1437E3-F333-7892-F4A9-6FFFDA404A2C}"/>
                    </a:ext>
                  </a:extLst>
                </p:cNvPr>
                <p:cNvSpPr/>
                <p:nvPr/>
              </p:nvSpPr>
              <p:spPr>
                <a:xfrm>
                  <a:off x="7158990" y="3723568"/>
                  <a:ext cx="2252474" cy="1081507"/>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TextBox 83">
                  <a:extLst>
                    <a:ext uri="{FF2B5EF4-FFF2-40B4-BE49-F238E27FC236}">
                      <a16:creationId xmlns:a16="http://schemas.microsoft.com/office/drawing/2014/main" id="{E1426471-373D-76AE-3D21-0A61FE7CC0D0}"/>
                    </a:ext>
                  </a:extLst>
                </p:cNvPr>
                <p:cNvSpPr txBox="1"/>
                <p:nvPr/>
              </p:nvSpPr>
              <p:spPr>
                <a:xfrm>
                  <a:off x="7547992" y="3662471"/>
                  <a:ext cx="2385060" cy="1200329"/>
                </a:xfrm>
                <a:prstGeom prst="rect">
                  <a:avLst/>
                </a:prstGeom>
                <a:noFill/>
              </p:spPr>
              <p:txBody>
                <a:bodyPr wrap="square" rtlCol="0">
                  <a:spAutoFit/>
                </a:bodyPr>
                <a:lstStyle/>
                <a:p>
                  <a:r>
                    <a:rPr lang="en-GB" sz="2400" dirty="0">
                      <a:solidFill>
                        <a:srgbClr val="C46B23"/>
                      </a:solidFill>
                    </a:rPr>
                    <a:t>Complete buildings, collect XP</a:t>
                  </a:r>
                </a:p>
              </p:txBody>
            </p:sp>
          </p:grpSp>
          <p:grpSp>
            <p:nvGrpSpPr>
              <p:cNvPr id="64" name="Group 63">
                <a:extLst>
                  <a:ext uri="{FF2B5EF4-FFF2-40B4-BE49-F238E27FC236}">
                    <a16:creationId xmlns:a16="http://schemas.microsoft.com/office/drawing/2014/main" id="{04F8BB34-3B91-1148-18E4-ED3F8741A3C0}"/>
                  </a:ext>
                </a:extLst>
              </p:cNvPr>
              <p:cNvGrpSpPr/>
              <p:nvPr/>
            </p:nvGrpSpPr>
            <p:grpSpPr>
              <a:xfrm>
                <a:off x="7121649" y="5459634"/>
                <a:ext cx="2409066" cy="881648"/>
                <a:chOff x="7121649" y="5459634"/>
                <a:chExt cx="2409066" cy="881648"/>
              </a:xfrm>
            </p:grpSpPr>
            <p:sp>
              <p:nvSpPr>
                <p:cNvPr id="81" name="Rectangle: Rounded Corners 80">
                  <a:extLst>
                    <a:ext uri="{FF2B5EF4-FFF2-40B4-BE49-F238E27FC236}">
                      <a16:creationId xmlns:a16="http://schemas.microsoft.com/office/drawing/2014/main" id="{B5BBC065-5CFF-FC8D-0E45-5FC01C52942C}"/>
                    </a:ext>
                  </a:extLst>
                </p:cNvPr>
                <p:cNvSpPr/>
                <p:nvPr/>
              </p:nvSpPr>
              <p:spPr>
                <a:xfrm>
                  <a:off x="7121649" y="5459634"/>
                  <a:ext cx="2342773" cy="864311"/>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6277878B-90D0-2D7B-D39B-E7A9DB259153}"/>
                    </a:ext>
                  </a:extLst>
                </p:cNvPr>
                <p:cNvSpPr txBox="1"/>
                <p:nvPr/>
              </p:nvSpPr>
              <p:spPr>
                <a:xfrm>
                  <a:off x="7145655" y="5510285"/>
                  <a:ext cx="2385060" cy="830997"/>
                </a:xfrm>
                <a:prstGeom prst="rect">
                  <a:avLst/>
                </a:prstGeom>
                <a:noFill/>
              </p:spPr>
              <p:txBody>
                <a:bodyPr wrap="square" rtlCol="0">
                  <a:spAutoFit/>
                </a:bodyPr>
                <a:lstStyle/>
                <a:p>
                  <a:r>
                    <a:rPr lang="en-GB" sz="2400" dirty="0">
                      <a:solidFill>
                        <a:srgbClr val="C46B23"/>
                      </a:solidFill>
                    </a:rPr>
                    <a:t>Buildings shoot at enemies</a:t>
                  </a:r>
                </a:p>
              </p:txBody>
            </p:sp>
          </p:grpSp>
          <p:grpSp>
            <p:nvGrpSpPr>
              <p:cNvPr id="65" name="Group 64">
                <a:extLst>
                  <a:ext uri="{FF2B5EF4-FFF2-40B4-BE49-F238E27FC236}">
                    <a16:creationId xmlns:a16="http://schemas.microsoft.com/office/drawing/2014/main" id="{7A2C6DF4-C40C-53E8-794C-FD2DF34A5EBD}"/>
                  </a:ext>
                </a:extLst>
              </p:cNvPr>
              <p:cNvGrpSpPr/>
              <p:nvPr/>
            </p:nvGrpSpPr>
            <p:grpSpPr>
              <a:xfrm>
                <a:off x="4787265" y="3933696"/>
                <a:ext cx="2490976" cy="833943"/>
                <a:chOff x="4787265" y="3933696"/>
                <a:chExt cx="2490976" cy="833943"/>
              </a:xfrm>
            </p:grpSpPr>
            <p:sp>
              <p:nvSpPr>
                <p:cNvPr id="79" name="Rectangle: Rounded Corners 78">
                  <a:extLst>
                    <a:ext uri="{FF2B5EF4-FFF2-40B4-BE49-F238E27FC236}">
                      <a16:creationId xmlns:a16="http://schemas.microsoft.com/office/drawing/2014/main" id="{B91B0274-11AB-B7DD-B1D7-CCF2E6CCF930}"/>
                    </a:ext>
                  </a:extLst>
                </p:cNvPr>
                <p:cNvSpPr/>
                <p:nvPr/>
              </p:nvSpPr>
              <p:spPr>
                <a:xfrm>
                  <a:off x="4787265" y="3936642"/>
                  <a:ext cx="2252474" cy="830997"/>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B726C5CE-88EC-85D3-A112-F4176192B1AF}"/>
                    </a:ext>
                  </a:extLst>
                </p:cNvPr>
                <p:cNvSpPr txBox="1"/>
                <p:nvPr/>
              </p:nvSpPr>
              <p:spPr>
                <a:xfrm>
                  <a:off x="4893181" y="3933696"/>
                  <a:ext cx="2385060" cy="830997"/>
                </a:xfrm>
                <a:prstGeom prst="rect">
                  <a:avLst/>
                </a:prstGeom>
                <a:noFill/>
              </p:spPr>
              <p:txBody>
                <a:bodyPr wrap="square" rtlCol="0">
                  <a:spAutoFit/>
                </a:bodyPr>
                <a:lstStyle/>
                <a:p>
                  <a:r>
                    <a:rPr lang="en-GB" sz="2400" dirty="0">
                      <a:solidFill>
                        <a:srgbClr val="C46B23"/>
                      </a:solidFill>
                    </a:rPr>
                    <a:t>Enemies drop rewards</a:t>
                  </a:r>
                </a:p>
              </p:txBody>
            </p:sp>
          </p:grpSp>
          <p:grpSp>
            <p:nvGrpSpPr>
              <p:cNvPr id="66" name="Group 65">
                <a:extLst>
                  <a:ext uri="{FF2B5EF4-FFF2-40B4-BE49-F238E27FC236}">
                    <a16:creationId xmlns:a16="http://schemas.microsoft.com/office/drawing/2014/main" id="{D1769FF3-99B0-FBFD-A8C5-164727270CD0}"/>
                  </a:ext>
                </a:extLst>
              </p:cNvPr>
              <p:cNvGrpSpPr/>
              <p:nvPr/>
            </p:nvGrpSpPr>
            <p:grpSpPr>
              <a:xfrm>
                <a:off x="4787265" y="1577409"/>
                <a:ext cx="2490976" cy="1614712"/>
                <a:chOff x="4787265" y="1577409"/>
                <a:chExt cx="2490976" cy="1614712"/>
              </a:xfrm>
            </p:grpSpPr>
            <p:sp>
              <p:nvSpPr>
                <p:cNvPr id="77" name="Rectangle: Rounded Corners 76">
                  <a:extLst>
                    <a:ext uri="{FF2B5EF4-FFF2-40B4-BE49-F238E27FC236}">
                      <a16:creationId xmlns:a16="http://schemas.microsoft.com/office/drawing/2014/main" id="{7208E3D9-6E04-036A-3A72-32B461C39B01}"/>
                    </a:ext>
                  </a:extLst>
                </p:cNvPr>
                <p:cNvSpPr/>
                <p:nvPr/>
              </p:nvSpPr>
              <p:spPr>
                <a:xfrm>
                  <a:off x="4787265" y="1577409"/>
                  <a:ext cx="2252474" cy="1614712"/>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a:extLst>
                    <a:ext uri="{FF2B5EF4-FFF2-40B4-BE49-F238E27FC236}">
                      <a16:creationId xmlns:a16="http://schemas.microsoft.com/office/drawing/2014/main" id="{A2626087-394A-AC6A-B7DD-3CEBA289008A}"/>
                    </a:ext>
                  </a:extLst>
                </p:cNvPr>
                <p:cNvSpPr txBox="1"/>
                <p:nvPr/>
              </p:nvSpPr>
              <p:spPr>
                <a:xfrm>
                  <a:off x="4893181" y="1580355"/>
                  <a:ext cx="2385060" cy="1569660"/>
                </a:xfrm>
                <a:prstGeom prst="rect">
                  <a:avLst/>
                </a:prstGeom>
                <a:noFill/>
              </p:spPr>
              <p:txBody>
                <a:bodyPr wrap="square" rtlCol="0">
                  <a:spAutoFit/>
                </a:bodyPr>
                <a:lstStyle/>
                <a:p>
                  <a:r>
                    <a:rPr lang="en-GB" sz="2400" dirty="0">
                      <a:solidFill>
                        <a:srgbClr val="C46B23"/>
                      </a:solidFill>
                    </a:rPr>
                    <a:t>Spend rewards on upgrading and buying buildings</a:t>
                  </a:r>
                </a:p>
              </p:txBody>
            </p:sp>
          </p:grpSp>
          <p:grpSp>
            <p:nvGrpSpPr>
              <p:cNvPr id="67" name="Group 66">
                <a:extLst>
                  <a:ext uri="{FF2B5EF4-FFF2-40B4-BE49-F238E27FC236}">
                    <a16:creationId xmlns:a16="http://schemas.microsoft.com/office/drawing/2014/main" id="{9FA65CAF-DFBE-DBCA-5E40-E1DF557FB005}"/>
                  </a:ext>
                </a:extLst>
              </p:cNvPr>
              <p:cNvGrpSpPr/>
              <p:nvPr/>
            </p:nvGrpSpPr>
            <p:grpSpPr>
              <a:xfrm>
                <a:off x="9374123" y="1533038"/>
                <a:ext cx="2541652" cy="1200329"/>
                <a:chOff x="9374123" y="1533038"/>
                <a:chExt cx="2541652" cy="1200329"/>
              </a:xfrm>
            </p:grpSpPr>
            <p:sp>
              <p:nvSpPr>
                <p:cNvPr id="75" name="Rectangle: Rounded Corners 74">
                  <a:extLst>
                    <a:ext uri="{FF2B5EF4-FFF2-40B4-BE49-F238E27FC236}">
                      <a16:creationId xmlns:a16="http://schemas.microsoft.com/office/drawing/2014/main" id="{096692C2-A40F-FE7A-9992-84FE9BBB8F0C}"/>
                    </a:ext>
                  </a:extLst>
                </p:cNvPr>
                <p:cNvSpPr/>
                <p:nvPr/>
              </p:nvSpPr>
              <p:spPr>
                <a:xfrm>
                  <a:off x="9374123" y="1577409"/>
                  <a:ext cx="2252474" cy="1132918"/>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Box 75">
                  <a:extLst>
                    <a:ext uri="{FF2B5EF4-FFF2-40B4-BE49-F238E27FC236}">
                      <a16:creationId xmlns:a16="http://schemas.microsoft.com/office/drawing/2014/main" id="{AF551818-F7CC-E4F0-882D-B88228EA43BE}"/>
                    </a:ext>
                  </a:extLst>
                </p:cNvPr>
                <p:cNvSpPr txBox="1"/>
                <p:nvPr/>
              </p:nvSpPr>
              <p:spPr>
                <a:xfrm>
                  <a:off x="9530715" y="1533038"/>
                  <a:ext cx="2385060" cy="1200329"/>
                </a:xfrm>
                <a:prstGeom prst="rect">
                  <a:avLst/>
                </a:prstGeom>
                <a:noFill/>
              </p:spPr>
              <p:txBody>
                <a:bodyPr wrap="square" rtlCol="0">
                  <a:spAutoFit/>
                </a:bodyPr>
                <a:lstStyle/>
                <a:p>
                  <a:r>
                    <a:rPr lang="en-GB" sz="2400" dirty="0">
                      <a:solidFill>
                        <a:srgbClr val="C46B23"/>
                      </a:solidFill>
                    </a:rPr>
                    <a:t>Play manual gamemode while waiting</a:t>
                  </a:r>
                </a:p>
              </p:txBody>
            </p:sp>
          </p:grpSp>
          <p:grpSp>
            <p:nvGrpSpPr>
              <p:cNvPr id="68" name="Group 67">
                <a:extLst>
                  <a:ext uri="{FF2B5EF4-FFF2-40B4-BE49-F238E27FC236}">
                    <a16:creationId xmlns:a16="http://schemas.microsoft.com/office/drawing/2014/main" id="{DEEDFAE3-14D7-9112-902B-E8F0DF9A358D}"/>
                  </a:ext>
                </a:extLst>
              </p:cNvPr>
              <p:cNvGrpSpPr/>
              <p:nvPr/>
            </p:nvGrpSpPr>
            <p:grpSpPr>
              <a:xfrm>
                <a:off x="5762625" y="992494"/>
                <a:ext cx="4679062" cy="4558179"/>
                <a:chOff x="5762625" y="992494"/>
                <a:chExt cx="4679062" cy="4558179"/>
              </a:xfrm>
            </p:grpSpPr>
            <p:cxnSp>
              <p:nvCxnSpPr>
                <p:cNvPr id="69" name="Straight Arrow Connector 68">
                  <a:extLst>
                    <a:ext uri="{FF2B5EF4-FFF2-40B4-BE49-F238E27FC236}">
                      <a16:creationId xmlns:a16="http://schemas.microsoft.com/office/drawing/2014/main" id="{0D471C64-4E9F-C682-0296-F06EF6FD82EC}"/>
                    </a:ext>
                  </a:extLst>
                </p:cNvPr>
                <p:cNvCxnSpPr>
                  <a:cxnSpLocks/>
                  <a:endCxn id="80" idx="2"/>
                </p:cNvCxnSpPr>
                <p:nvPr/>
              </p:nvCxnSpPr>
              <p:spPr>
                <a:xfrm flipH="1" flipV="1">
                  <a:off x="6085711" y="4764693"/>
                  <a:ext cx="1110620" cy="728255"/>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5B5754C4-4F19-635C-706B-CA2090A035FB}"/>
                    </a:ext>
                  </a:extLst>
                </p:cNvPr>
                <p:cNvCxnSpPr>
                  <a:cxnSpLocks/>
                </p:cNvCxnSpPr>
                <p:nvPr/>
              </p:nvCxnSpPr>
              <p:spPr>
                <a:xfrm flipV="1">
                  <a:off x="5762625" y="3150015"/>
                  <a:ext cx="0" cy="780735"/>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C2884478-415C-6DB5-CCFF-C64994D05C5C}"/>
                    </a:ext>
                  </a:extLst>
                </p:cNvPr>
                <p:cNvCxnSpPr>
                  <a:cxnSpLocks/>
                </p:cNvCxnSpPr>
                <p:nvPr/>
              </p:nvCxnSpPr>
              <p:spPr>
                <a:xfrm flipV="1">
                  <a:off x="6743700" y="1120681"/>
                  <a:ext cx="634365" cy="459674"/>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52BA4A82-66CB-3264-992C-D8ED35EDA3F9}"/>
                    </a:ext>
                  </a:extLst>
                </p:cNvPr>
                <p:cNvCxnSpPr>
                  <a:cxnSpLocks/>
                </p:cNvCxnSpPr>
                <p:nvPr/>
              </p:nvCxnSpPr>
              <p:spPr>
                <a:xfrm>
                  <a:off x="9268207" y="992494"/>
                  <a:ext cx="494918" cy="584915"/>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27D82587-18C0-21EA-2F0B-891A12EDC6A8}"/>
                    </a:ext>
                  </a:extLst>
                </p:cNvPr>
                <p:cNvCxnSpPr>
                  <a:cxnSpLocks/>
                </p:cNvCxnSpPr>
                <p:nvPr/>
              </p:nvCxnSpPr>
              <p:spPr>
                <a:xfrm>
                  <a:off x="10441687" y="2710327"/>
                  <a:ext cx="0" cy="1013241"/>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262FA36B-A3EB-3E68-6566-0002BD3BC7F2}"/>
                    </a:ext>
                  </a:extLst>
                </p:cNvPr>
                <p:cNvCxnSpPr>
                  <a:cxnSpLocks/>
                </p:cNvCxnSpPr>
                <p:nvPr/>
              </p:nvCxnSpPr>
              <p:spPr>
                <a:xfrm flipH="1">
                  <a:off x="9374123" y="4805075"/>
                  <a:ext cx="468248" cy="745598"/>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grpSp>
        </p:grpSp>
        <p:pic>
          <p:nvPicPr>
            <p:cNvPr id="61" name="Picture 60" descr="A blue and red robot arms&#10;&#10;Description automatically generated">
              <a:extLst>
                <a:ext uri="{FF2B5EF4-FFF2-40B4-BE49-F238E27FC236}">
                  <a16:creationId xmlns:a16="http://schemas.microsoft.com/office/drawing/2014/main" id="{B6A8D581-0D23-3AD2-D272-6DC0FEDABC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9957" y="2356597"/>
              <a:ext cx="3546534" cy="1994926"/>
            </a:xfrm>
            <a:prstGeom prst="rect">
              <a:avLst/>
            </a:prstGeom>
          </p:spPr>
        </p:pic>
      </p:grpSp>
    </p:spTree>
    <p:extLst>
      <p:ext uri="{BB962C8B-B14F-4D97-AF65-F5344CB8AC3E}">
        <p14:creationId xmlns:p14="http://schemas.microsoft.com/office/powerpoint/2010/main" val="11668249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8E517-1E43-B303-23C1-1649F355A62A}"/>
            </a:ext>
          </a:extLst>
        </p:cNvPr>
        <p:cNvGrpSpPr/>
        <p:nvPr/>
      </p:nvGrpSpPr>
      <p:grpSpPr>
        <a:xfrm>
          <a:off x="0" y="0"/>
          <a:ext cx="0" cy="0"/>
          <a:chOff x="0" y="0"/>
          <a:chExt cx="0" cy="0"/>
        </a:xfrm>
      </p:grpSpPr>
      <p:grpSp>
        <p:nvGrpSpPr>
          <p:cNvPr id="84" name="Group 83">
            <a:extLst>
              <a:ext uri="{FF2B5EF4-FFF2-40B4-BE49-F238E27FC236}">
                <a16:creationId xmlns:a16="http://schemas.microsoft.com/office/drawing/2014/main" id="{407311C1-C647-7690-CF98-23B2FAAE5CB0}"/>
              </a:ext>
            </a:extLst>
          </p:cNvPr>
          <p:cNvGrpSpPr/>
          <p:nvPr/>
        </p:nvGrpSpPr>
        <p:grpSpPr>
          <a:xfrm>
            <a:off x="-2973348" y="319084"/>
            <a:ext cx="5946696" cy="1150604"/>
            <a:chOff x="-2973348" y="319084"/>
            <a:chExt cx="5946696" cy="1150604"/>
          </a:xfrm>
        </p:grpSpPr>
        <p:sp>
          <p:nvSpPr>
            <p:cNvPr id="30" name="Parallelogram 29">
              <a:extLst>
                <a:ext uri="{FF2B5EF4-FFF2-40B4-BE49-F238E27FC236}">
                  <a16:creationId xmlns:a16="http://schemas.microsoft.com/office/drawing/2014/main" id="{F4259F5D-89AB-EAD5-4E5E-C62C304D7EF3}"/>
                </a:ext>
              </a:extLst>
            </p:cNvPr>
            <p:cNvSpPr/>
            <p:nvPr/>
          </p:nvSpPr>
          <p:spPr>
            <a:xfrm>
              <a:off x="-2973348" y="319084"/>
              <a:ext cx="5946696" cy="1150604"/>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F875128-98A1-C79C-6159-F41941935088}"/>
                </a:ext>
              </a:extLst>
            </p:cNvPr>
            <p:cNvSpPr txBox="1"/>
            <p:nvPr/>
          </p:nvSpPr>
          <p:spPr>
            <a:xfrm>
              <a:off x="91440" y="372428"/>
              <a:ext cx="2682240" cy="954107"/>
            </a:xfrm>
            <a:prstGeom prst="rect">
              <a:avLst/>
            </a:prstGeom>
            <a:noFill/>
          </p:spPr>
          <p:txBody>
            <a:bodyPr wrap="square" rtlCol="0">
              <a:spAutoFit/>
            </a:bodyPr>
            <a:lstStyle/>
            <a:p>
              <a:r>
                <a:rPr lang="en-GB" sz="2800" b="1" dirty="0">
                  <a:solidFill>
                    <a:srgbClr val="C46B23"/>
                  </a:solidFill>
                </a:rPr>
                <a:t>Core gameplay loop</a:t>
              </a:r>
            </a:p>
          </p:txBody>
        </p:sp>
      </p:grpSp>
      <p:grpSp>
        <p:nvGrpSpPr>
          <p:cNvPr id="92" name="Group 91">
            <a:extLst>
              <a:ext uri="{FF2B5EF4-FFF2-40B4-BE49-F238E27FC236}">
                <a16:creationId xmlns:a16="http://schemas.microsoft.com/office/drawing/2014/main" id="{F6BC47BB-15FB-27A7-19BE-0D7F4FB6916F}"/>
              </a:ext>
            </a:extLst>
          </p:cNvPr>
          <p:cNvGrpSpPr/>
          <p:nvPr/>
        </p:nvGrpSpPr>
        <p:grpSpPr>
          <a:xfrm>
            <a:off x="4787265" y="372428"/>
            <a:ext cx="7517512" cy="5968854"/>
            <a:chOff x="4787265" y="372428"/>
            <a:chExt cx="7517512" cy="5968854"/>
          </a:xfrm>
        </p:grpSpPr>
        <p:grpSp>
          <p:nvGrpSpPr>
            <p:cNvPr id="91" name="Group 90">
              <a:extLst>
                <a:ext uri="{FF2B5EF4-FFF2-40B4-BE49-F238E27FC236}">
                  <a16:creationId xmlns:a16="http://schemas.microsoft.com/office/drawing/2014/main" id="{4028FDF9-B027-65A4-F824-8E80DFC058EA}"/>
                </a:ext>
              </a:extLst>
            </p:cNvPr>
            <p:cNvGrpSpPr/>
            <p:nvPr/>
          </p:nvGrpSpPr>
          <p:grpSpPr>
            <a:xfrm>
              <a:off x="4787265" y="372428"/>
              <a:ext cx="7517512" cy="5968854"/>
              <a:chOff x="4787265" y="372428"/>
              <a:chExt cx="7517512" cy="5968854"/>
            </a:xfrm>
          </p:grpSpPr>
          <p:grpSp>
            <p:nvGrpSpPr>
              <p:cNvPr id="86" name="Group 85">
                <a:extLst>
                  <a:ext uri="{FF2B5EF4-FFF2-40B4-BE49-F238E27FC236}">
                    <a16:creationId xmlns:a16="http://schemas.microsoft.com/office/drawing/2014/main" id="{A32666BE-1D9F-E3DF-945A-50663531C027}"/>
                  </a:ext>
                </a:extLst>
              </p:cNvPr>
              <p:cNvGrpSpPr/>
              <p:nvPr/>
            </p:nvGrpSpPr>
            <p:grpSpPr>
              <a:xfrm>
                <a:off x="7211948" y="372428"/>
                <a:ext cx="2551177" cy="839744"/>
                <a:chOff x="7211948" y="372428"/>
                <a:chExt cx="2551177" cy="839744"/>
              </a:xfrm>
            </p:grpSpPr>
            <p:sp>
              <p:nvSpPr>
                <p:cNvPr id="32" name="Rectangle: Rounded Corners 31">
                  <a:extLst>
                    <a:ext uri="{FF2B5EF4-FFF2-40B4-BE49-F238E27FC236}">
                      <a16:creationId xmlns:a16="http://schemas.microsoft.com/office/drawing/2014/main" id="{BF5348E0-7484-0486-C171-BE6E44EB4C5F}"/>
                    </a:ext>
                  </a:extLst>
                </p:cNvPr>
                <p:cNvSpPr/>
                <p:nvPr/>
              </p:nvSpPr>
              <p:spPr>
                <a:xfrm>
                  <a:off x="7211948" y="381175"/>
                  <a:ext cx="2252474" cy="830997"/>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B708280-4A5A-CF90-8FF4-E913C729DA16}"/>
                    </a:ext>
                  </a:extLst>
                </p:cNvPr>
                <p:cNvSpPr txBox="1"/>
                <p:nvPr/>
              </p:nvSpPr>
              <p:spPr>
                <a:xfrm>
                  <a:off x="7378065" y="372428"/>
                  <a:ext cx="2385060" cy="830997"/>
                </a:xfrm>
                <a:prstGeom prst="rect">
                  <a:avLst/>
                </a:prstGeom>
                <a:noFill/>
              </p:spPr>
              <p:txBody>
                <a:bodyPr wrap="square" rtlCol="0">
                  <a:spAutoFit/>
                </a:bodyPr>
                <a:lstStyle/>
                <a:p>
                  <a:r>
                    <a:rPr lang="en-GB" sz="2400" dirty="0">
                      <a:solidFill>
                        <a:srgbClr val="C46B23"/>
                      </a:solidFill>
                    </a:rPr>
                    <a:t>Start building construction</a:t>
                  </a:r>
                </a:p>
              </p:txBody>
            </p:sp>
          </p:grpSp>
          <p:grpSp>
            <p:nvGrpSpPr>
              <p:cNvPr id="38" name="Group 37">
                <a:extLst>
                  <a:ext uri="{FF2B5EF4-FFF2-40B4-BE49-F238E27FC236}">
                    <a16:creationId xmlns:a16="http://schemas.microsoft.com/office/drawing/2014/main" id="{8AFE2991-0446-2BE3-5EEC-84F9ECDC6EFE}"/>
                  </a:ext>
                </a:extLst>
              </p:cNvPr>
              <p:cNvGrpSpPr/>
              <p:nvPr/>
            </p:nvGrpSpPr>
            <p:grpSpPr>
              <a:xfrm>
                <a:off x="9530715" y="3662471"/>
                <a:ext cx="2774062" cy="1200329"/>
                <a:chOff x="7158990" y="3662471"/>
                <a:chExt cx="2774062" cy="1200329"/>
              </a:xfrm>
            </p:grpSpPr>
            <p:sp>
              <p:nvSpPr>
                <p:cNvPr id="34" name="Rectangle: Rounded Corners 33">
                  <a:extLst>
                    <a:ext uri="{FF2B5EF4-FFF2-40B4-BE49-F238E27FC236}">
                      <a16:creationId xmlns:a16="http://schemas.microsoft.com/office/drawing/2014/main" id="{4F8B49D1-2F3F-3C76-D554-4A9715281440}"/>
                    </a:ext>
                  </a:extLst>
                </p:cNvPr>
                <p:cNvSpPr/>
                <p:nvPr/>
              </p:nvSpPr>
              <p:spPr>
                <a:xfrm>
                  <a:off x="7158990" y="3723568"/>
                  <a:ext cx="2252474" cy="1081507"/>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21F9402-FAA8-F0B1-7384-9F6D7BDC1006}"/>
                    </a:ext>
                  </a:extLst>
                </p:cNvPr>
                <p:cNvSpPr txBox="1"/>
                <p:nvPr/>
              </p:nvSpPr>
              <p:spPr>
                <a:xfrm>
                  <a:off x="7547992" y="3662471"/>
                  <a:ext cx="2385060" cy="1200329"/>
                </a:xfrm>
                <a:prstGeom prst="rect">
                  <a:avLst/>
                </a:prstGeom>
                <a:noFill/>
              </p:spPr>
              <p:txBody>
                <a:bodyPr wrap="square" rtlCol="0">
                  <a:spAutoFit/>
                </a:bodyPr>
                <a:lstStyle/>
                <a:p>
                  <a:r>
                    <a:rPr lang="en-GB" sz="2400" dirty="0">
                      <a:solidFill>
                        <a:srgbClr val="C46B23"/>
                      </a:solidFill>
                    </a:rPr>
                    <a:t>Complete buildings, collect XP</a:t>
                  </a:r>
                </a:p>
              </p:txBody>
            </p:sp>
          </p:grpSp>
          <p:grpSp>
            <p:nvGrpSpPr>
              <p:cNvPr id="88" name="Group 87">
                <a:extLst>
                  <a:ext uri="{FF2B5EF4-FFF2-40B4-BE49-F238E27FC236}">
                    <a16:creationId xmlns:a16="http://schemas.microsoft.com/office/drawing/2014/main" id="{B5FDFBEC-46CC-FB4D-4D75-65C5FC2437AC}"/>
                  </a:ext>
                </a:extLst>
              </p:cNvPr>
              <p:cNvGrpSpPr/>
              <p:nvPr/>
            </p:nvGrpSpPr>
            <p:grpSpPr>
              <a:xfrm>
                <a:off x="7121649" y="5459634"/>
                <a:ext cx="2409066" cy="881648"/>
                <a:chOff x="7121649" y="5459634"/>
                <a:chExt cx="2409066" cy="881648"/>
              </a:xfrm>
            </p:grpSpPr>
            <p:sp>
              <p:nvSpPr>
                <p:cNvPr id="35" name="Rectangle: Rounded Corners 34">
                  <a:extLst>
                    <a:ext uri="{FF2B5EF4-FFF2-40B4-BE49-F238E27FC236}">
                      <a16:creationId xmlns:a16="http://schemas.microsoft.com/office/drawing/2014/main" id="{357D5B3A-21F3-D919-5079-C8887E9486EB}"/>
                    </a:ext>
                  </a:extLst>
                </p:cNvPr>
                <p:cNvSpPr/>
                <p:nvPr/>
              </p:nvSpPr>
              <p:spPr>
                <a:xfrm>
                  <a:off x="7121649" y="5459634"/>
                  <a:ext cx="2342773" cy="864311"/>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95073EA-6D02-6873-3EFB-F95F6613811E}"/>
                    </a:ext>
                  </a:extLst>
                </p:cNvPr>
                <p:cNvSpPr txBox="1"/>
                <p:nvPr/>
              </p:nvSpPr>
              <p:spPr>
                <a:xfrm>
                  <a:off x="7145655" y="5510285"/>
                  <a:ext cx="2385060" cy="830997"/>
                </a:xfrm>
                <a:prstGeom prst="rect">
                  <a:avLst/>
                </a:prstGeom>
                <a:noFill/>
              </p:spPr>
              <p:txBody>
                <a:bodyPr wrap="square" rtlCol="0">
                  <a:spAutoFit/>
                </a:bodyPr>
                <a:lstStyle/>
                <a:p>
                  <a:r>
                    <a:rPr lang="en-GB" sz="2400" dirty="0">
                      <a:solidFill>
                        <a:srgbClr val="C46B23"/>
                      </a:solidFill>
                    </a:rPr>
                    <a:t>Buildings shoot at enemies</a:t>
                  </a:r>
                </a:p>
              </p:txBody>
            </p:sp>
          </p:grpSp>
          <p:grpSp>
            <p:nvGrpSpPr>
              <p:cNvPr id="89" name="Group 88">
                <a:extLst>
                  <a:ext uri="{FF2B5EF4-FFF2-40B4-BE49-F238E27FC236}">
                    <a16:creationId xmlns:a16="http://schemas.microsoft.com/office/drawing/2014/main" id="{FE42D864-8760-F8F9-6E08-FD9D0F346F7F}"/>
                  </a:ext>
                </a:extLst>
              </p:cNvPr>
              <p:cNvGrpSpPr/>
              <p:nvPr/>
            </p:nvGrpSpPr>
            <p:grpSpPr>
              <a:xfrm>
                <a:off x="4787265" y="3933696"/>
                <a:ext cx="2490976" cy="833943"/>
                <a:chOff x="4787265" y="3933696"/>
                <a:chExt cx="2490976" cy="833943"/>
              </a:xfrm>
            </p:grpSpPr>
            <p:sp>
              <p:nvSpPr>
                <p:cNvPr id="36" name="Rectangle: Rounded Corners 35">
                  <a:extLst>
                    <a:ext uri="{FF2B5EF4-FFF2-40B4-BE49-F238E27FC236}">
                      <a16:creationId xmlns:a16="http://schemas.microsoft.com/office/drawing/2014/main" id="{F975E866-732F-2C13-DCA4-6E8D20209014}"/>
                    </a:ext>
                  </a:extLst>
                </p:cNvPr>
                <p:cNvSpPr/>
                <p:nvPr/>
              </p:nvSpPr>
              <p:spPr>
                <a:xfrm>
                  <a:off x="4787265" y="3936642"/>
                  <a:ext cx="2252474" cy="830997"/>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BE629D5-AD74-9D8D-85AF-52D0B7A2F4DF}"/>
                    </a:ext>
                  </a:extLst>
                </p:cNvPr>
                <p:cNvSpPr txBox="1"/>
                <p:nvPr/>
              </p:nvSpPr>
              <p:spPr>
                <a:xfrm>
                  <a:off x="4893181" y="3933696"/>
                  <a:ext cx="2385060" cy="830997"/>
                </a:xfrm>
                <a:prstGeom prst="rect">
                  <a:avLst/>
                </a:prstGeom>
                <a:noFill/>
              </p:spPr>
              <p:txBody>
                <a:bodyPr wrap="square" rtlCol="0">
                  <a:spAutoFit/>
                </a:bodyPr>
                <a:lstStyle/>
                <a:p>
                  <a:r>
                    <a:rPr lang="en-GB" sz="2400" dirty="0">
                      <a:solidFill>
                        <a:srgbClr val="C46B23"/>
                      </a:solidFill>
                    </a:rPr>
                    <a:t>Enemies drop rewards</a:t>
                  </a:r>
                </a:p>
              </p:txBody>
            </p:sp>
          </p:grpSp>
          <p:grpSp>
            <p:nvGrpSpPr>
              <p:cNvPr id="85" name="Group 84">
                <a:extLst>
                  <a:ext uri="{FF2B5EF4-FFF2-40B4-BE49-F238E27FC236}">
                    <a16:creationId xmlns:a16="http://schemas.microsoft.com/office/drawing/2014/main" id="{5650CC9B-67B5-BFDF-65B3-B47EA67B2733}"/>
                  </a:ext>
                </a:extLst>
              </p:cNvPr>
              <p:cNvGrpSpPr/>
              <p:nvPr/>
            </p:nvGrpSpPr>
            <p:grpSpPr>
              <a:xfrm>
                <a:off x="4787265" y="1577409"/>
                <a:ext cx="2490976" cy="1614712"/>
                <a:chOff x="4787265" y="1577409"/>
                <a:chExt cx="2490976" cy="1614712"/>
              </a:xfrm>
            </p:grpSpPr>
            <p:sp>
              <p:nvSpPr>
                <p:cNvPr id="37" name="Rectangle: Rounded Corners 36">
                  <a:extLst>
                    <a:ext uri="{FF2B5EF4-FFF2-40B4-BE49-F238E27FC236}">
                      <a16:creationId xmlns:a16="http://schemas.microsoft.com/office/drawing/2014/main" id="{0841DE80-4C30-1133-6148-AB10C95369AE}"/>
                    </a:ext>
                  </a:extLst>
                </p:cNvPr>
                <p:cNvSpPr/>
                <p:nvPr/>
              </p:nvSpPr>
              <p:spPr>
                <a:xfrm>
                  <a:off x="4787265" y="1577409"/>
                  <a:ext cx="2252474" cy="1614712"/>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80C65A4-52F3-008A-AE9D-0CCEF9903851}"/>
                    </a:ext>
                  </a:extLst>
                </p:cNvPr>
                <p:cNvSpPr txBox="1"/>
                <p:nvPr/>
              </p:nvSpPr>
              <p:spPr>
                <a:xfrm>
                  <a:off x="4893181" y="1580355"/>
                  <a:ext cx="2385060" cy="1569660"/>
                </a:xfrm>
                <a:prstGeom prst="rect">
                  <a:avLst/>
                </a:prstGeom>
                <a:noFill/>
              </p:spPr>
              <p:txBody>
                <a:bodyPr wrap="square" rtlCol="0">
                  <a:spAutoFit/>
                </a:bodyPr>
                <a:lstStyle/>
                <a:p>
                  <a:r>
                    <a:rPr lang="en-GB" sz="2400" dirty="0">
                      <a:solidFill>
                        <a:srgbClr val="C46B23"/>
                      </a:solidFill>
                    </a:rPr>
                    <a:t>Spend rewards on upgrading and buying buildings</a:t>
                  </a:r>
                </a:p>
              </p:txBody>
            </p:sp>
          </p:grpSp>
          <p:grpSp>
            <p:nvGrpSpPr>
              <p:cNvPr id="87" name="Group 86">
                <a:extLst>
                  <a:ext uri="{FF2B5EF4-FFF2-40B4-BE49-F238E27FC236}">
                    <a16:creationId xmlns:a16="http://schemas.microsoft.com/office/drawing/2014/main" id="{5E96EF71-C468-F721-19E6-4100C8FAE411}"/>
                  </a:ext>
                </a:extLst>
              </p:cNvPr>
              <p:cNvGrpSpPr/>
              <p:nvPr/>
            </p:nvGrpSpPr>
            <p:grpSpPr>
              <a:xfrm>
                <a:off x="9374123" y="1533038"/>
                <a:ext cx="2541652" cy="1200329"/>
                <a:chOff x="9374123" y="1533038"/>
                <a:chExt cx="2541652" cy="1200329"/>
              </a:xfrm>
            </p:grpSpPr>
            <p:sp>
              <p:nvSpPr>
                <p:cNvPr id="33" name="Rectangle: Rounded Corners 32">
                  <a:extLst>
                    <a:ext uri="{FF2B5EF4-FFF2-40B4-BE49-F238E27FC236}">
                      <a16:creationId xmlns:a16="http://schemas.microsoft.com/office/drawing/2014/main" id="{F85529FE-34CC-8C73-78CD-69E74490BC57}"/>
                    </a:ext>
                  </a:extLst>
                </p:cNvPr>
                <p:cNvSpPr/>
                <p:nvPr/>
              </p:nvSpPr>
              <p:spPr>
                <a:xfrm>
                  <a:off x="9374123" y="1577409"/>
                  <a:ext cx="2252474" cy="1132918"/>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82B7C05-F851-0134-ED45-78951923D406}"/>
                    </a:ext>
                  </a:extLst>
                </p:cNvPr>
                <p:cNvSpPr txBox="1"/>
                <p:nvPr/>
              </p:nvSpPr>
              <p:spPr>
                <a:xfrm>
                  <a:off x="9530715" y="1533038"/>
                  <a:ext cx="2385060" cy="1200329"/>
                </a:xfrm>
                <a:prstGeom prst="rect">
                  <a:avLst/>
                </a:prstGeom>
                <a:noFill/>
              </p:spPr>
              <p:txBody>
                <a:bodyPr wrap="square" rtlCol="0">
                  <a:spAutoFit/>
                </a:bodyPr>
                <a:lstStyle/>
                <a:p>
                  <a:r>
                    <a:rPr lang="en-GB" sz="2400" dirty="0">
                      <a:solidFill>
                        <a:srgbClr val="C46B23"/>
                      </a:solidFill>
                    </a:rPr>
                    <a:t>Play manual gamemode while waiting</a:t>
                  </a:r>
                </a:p>
              </p:txBody>
            </p:sp>
          </p:grpSp>
          <p:grpSp>
            <p:nvGrpSpPr>
              <p:cNvPr id="90" name="Group 89">
                <a:extLst>
                  <a:ext uri="{FF2B5EF4-FFF2-40B4-BE49-F238E27FC236}">
                    <a16:creationId xmlns:a16="http://schemas.microsoft.com/office/drawing/2014/main" id="{0FED1FA8-1BB4-61F8-6D6C-B2E448F16390}"/>
                  </a:ext>
                </a:extLst>
              </p:cNvPr>
              <p:cNvGrpSpPr/>
              <p:nvPr/>
            </p:nvGrpSpPr>
            <p:grpSpPr>
              <a:xfrm>
                <a:off x="5762625" y="992494"/>
                <a:ext cx="4679062" cy="4558179"/>
                <a:chOff x="5762625" y="992494"/>
                <a:chExt cx="4679062" cy="4558179"/>
              </a:xfrm>
            </p:grpSpPr>
            <p:cxnSp>
              <p:nvCxnSpPr>
                <p:cNvPr id="40" name="Straight Arrow Connector 39">
                  <a:extLst>
                    <a:ext uri="{FF2B5EF4-FFF2-40B4-BE49-F238E27FC236}">
                      <a16:creationId xmlns:a16="http://schemas.microsoft.com/office/drawing/2014/main" id="{B1470F2E-D15C-8E33-F601-F3E8031C39CD}"/>
                    </a:ext>
                  </a:extLst>
                </p:cNvPr>
                <p:cNvCxnSpPr>
                  <a:cxnSpLocks/>
                  <a:endCxn id="8" idx="2"/>
                </p:cNvCxnSpPr>
                <p:nvPr/>
              </p:nvCxnSpPr>
              <p:spPr>
                <a:xfrm flipH="1" flipV="1">
                  <a:off x="6085711" y="4764693"/>
                  <a:ext cx="1110620" cy="728255"/>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D241FB4C-7CCD-514E-A0E8-B958F7B89FD4}"/>
                    </a:ext>
                  </a:extLst>
                </p:cNvPr>
                <p:cNvCxnSpPr>
                  <a:cxnSpLocks/>
                </p:cNvCxnSpPr>
                <p:nvPr/>
              </p:nvCxnSpPr>
              <p:spPr>
                <a:xfrm flipV="1">
                  <a:off x="5762625" y="3150015"/>
                  <a:ext cx="0" cy="780735"/>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FFA2B41A-46A2-6FC4-8744-D35D4AE37CD0}"/>
                    </a:ext>
                  </a:extLst>
                </p:cNvPr>
                <p:cNvCxnSpPr>
                  <a:cxnSpLocks/>
                </p:cNvCxnSpPr>
                <p:nvPr/>
              </p:nvCxnSpPr>
              <p:spPr>
                <a:xfrm flipV="1">
                  <a:off x="6743700" y="1120681"/>
                  <a:ext cx="634365" cy="459674"/>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B56820F9-0487-A727-E9A6-BADA5BA92487}"/>
                    </a:ext>
                  </a:extLst>
                </p:cNvPr>
                <p:cNvCxnSpPr>
                  <a:cxnSpLocks/>
                </p:cNvCxnSpPr>
                <p:nvPr/>
              </p:nvCxnSpPr>
              <p:spPr>
                <a:xfrm>
                  <a:off x="9268207" y="992494"/>
                  <a:ext cx="494918" cy="584915"/>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1EAE5E71-3445-872D-0796-47F4B82AE981}"/>
                    </a:ext>
                  </a:extLst>
                </p:cNvPr>
                <p:cNvCxnSpPr>
                  <a:cxnSpLocks/>
                </p:cNvCxnSpPr>
                <p:nvPr/>
              </p:nvCxnSpPr>
              <p:spPr>
                <a:xfrm>
                  <a:off x="10441687" y="2710327"/>
                  <a:ext cx="0" cy="1013241"/>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84D30B07-98A1-056D-3C63-C7B9BBBF8635}"/>
                    </a:ext>
                  </a:extLst>
                </p:cNvPr>
                <p:cNvCxnSpPr>
                  <a:cxnSpLocks/>
                </p:cNvCxnSpPr>
                <p:nvPr/>
              </p:nvCxnSpPr>
              <p:spPr>
                <a:xfrm flipH="1">
                  <a:off x="9374123" y="4805075"/>
                  <a:ext cx="468248" cy="745598"/>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grpSp>
        </p:grpSp>
        <p:pic>
          <p:nvPicPr>
            <p:cNvPr id="66" name="Picture 65" descr="A blue and red robot arms&#10;&#10;Description automatically generated">
              <a:extLst>
                <a:ext uri="{FF2B5EF4-FFF2-40B4-BE49-F238E27FC236}">
                  <a16:creationId xmlns:a16="http://schemas.microsoft.com/office/drawing/2014/main" id="{8CC9182F-556F-F066-6770-021CB6FBD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957" y="2356597"/>
              <a:ext cx="3546534" cy="1994926"/>
            </a:xfrm>
            <a:prstGeom prst="rect">
              <a:avLst/>
            </a:prstGeom>
          </p:spPr>
        </p:pic>
      </p:grpSp>
      <p:sp>
        <p:nvSpPr>
          <p:cNvPr id="71" name="Parallelogram 70">
            <a:extLst>
              <a:ext uri="{FF2B5EF4-FFF2-40B4-BE49-F238E27FC236}">
                <a16:creationId xmlns:a16="http://schemas.microsoft.com/office/drawing/2014/main" id="{2F66A037-2089-E225-7759-65B265861A4C}"/>
              </a:ext>
            </a:extLst>
          </p:cNvPr>
          <p:cNvSpPr/>
          <p:nvPr/>
        </p:nvSpPr>
        <p:spPr>
          <a:xfrm rot="10800000">
            <a:off x="-5134880" y="1816360"/>
            <a:ext cx="10266553" cy="4761547"/>
          </a:xfrm>
          <a:custGeom>
            <a:avLst/>
            <a:gdLst>
              <a:gd name="connsiteX0" fmla="*/ 0 w 9659394"/>
              <a:gd name="connsiteY0" fmla="*/ 4761547 h 4761547"/>
              <a:gd name="connsiteX1" fmla="*/ 1190387 w 9659394"/>
              <a:gd name="connsiteY1" fmla="*/ 0 h 4761547"/>
              <a:gd name="connsiteX2" fmla="*/ 9659394 w 9659394"/>
              <a:gd name="connsiteY2" fmla="*/ 0 h 4761547"/>
              <a:gd name="connsiteX3" fmla="*/ 8469007 w 9659394"/>
              <a:gd name="connsiteY3" fmla="*/ 4761547 h 4761547"/>
              <a:gd name="connsiteX4" fmla="*/ 0 w 9659394"/>
              <a:gd name="connsiteY4" fmla="*/ 4761547 h 4761547"/>
              <a:gd name="connsiteX0" fmla="*/ 0 w 9659394"/>
              <a:gd name="connsiteY0" fmla="*/ 4761547 h 4761547"/>
              <a:gd name="connsiteX1" fmla="*/ 28337 w 9659394"/>
              <a:gd name="connsiteY1" fmla="*/ 0 h 4761547"/>
              <a:gd name="connsiteX2" fmla="*/ 9659394 w 9659394"/>
              <a:gd name="connsiteY2" fmla="*/ 0 h 4761547"/>
              <a:gd name="connsiteX3" fmla="*/ 8469007 w 9659394"/>
              <a:gd name="connsiteY3" fmla="*/ 4761547 h 4761547"/>
              <a:gd name="connsiteX4" fmla="*/ 0 w 9659394"/>
              <a:gd name="connsiteY4" fmla="*/ 4761547 h 4761547"/>
              <a:gd name="connsiteX0" fmla="*/ 1219438 w 9631057"/>
              <a:gd name="connsiteY0" fmla="*/ 4713922 h 4761547"/>
              <a:gd name="connsiteX1" fmla="*/ 0 w 9631057"/>
              <a:gd name="connsiteY1" fmla="*/ 0 h 4761547"/>
              <a:gd name="connsiteX2" fmla="*/ 9631057 w 9631057"/>
              <a:gd name="connsiteY2" fmla="*/ 0 h 4761547"/>
              <a:gd name="connsiteX3" fmla="*/ 8440670 w 9631057"/>
              <a:gd name="connsiteY3" fmla="*/ 4761547 h 4761547"/>
              <a:gd name="connsiteX4" fmla="*/ 1219438 w 9631057"/>
              <a:gd name="connsiteY4" fmla="*/ 4713922 h 4761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057" h="4761547">
                <a:moveTo>
                  <a:pt x="1219438" y="4713922"/>
                </a:moveTo>
                <a:lnTo>
                  <a:pt x="0" y="0"/>
                </a:lnTo>
                <a:lnTo>
                  <a:pt x="9631057" y="0"/>
                </a:lnTo>
                <a:lnTo>
                  <a:pt x="8440670" y="4761547"/>
                </a:lnTo>
                <a:lnTo>
                  <a:pt x="1219438" y="4713922"/>
                </a:lnTo>
                <a:close/>
              </a:path>
            </a:pathLst>
          </a:custGeom>
          <a:blipFill dpi="0" rotWithShape="0">
            <a:blip r:embed="rId4"/>
            <a:srcRect/>
            <a:tile tx="-381000" ty="-38100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2" name="Group 71">
            <a:extLst>
              <a:ext uri="{FF2B5EF4-FFF2-40B4-BE49-F238E27FC236}">
                <a16:creationId xmlns:a16="http://schemas.microsoft.com/office/drawing/2014/main" id="{734B8585-1A81-86FF-FF18-2ADD3AA5CA25}"/>
              </a:ext>
            </a:extLst>
          </p:cNvPr>
          <p:cNvGrpSpPr/>
          <p:nvPr/>
        </p:nvGrpSpPr>
        <p:grpSpPr>
          <a:xfrm>
            <a:off x="-77266799" y="514708"/>
            <a:ext cx="17030699" cy="1840230"/>
            <a:chOff x="-10515599" y="257354"/>
            <a:chExt cx="17030699" cy="1840230"/>
          </a:xfrm>
        </p:grpSpPr>
        <p:sp>
          <p:nvSpPr>
            <p:cNvPr id="73" name="Parallelogram 72">
              <a:extLst>
                <a:ext uri="{FF2B5EF4-FFF2-40B4-BE49-F238E27FC236}">
                  <a16:creationId xmlns:a16="http://schemas.microsoft.com/office/drawing/2014/main" id="{A2E6FAEB-E136-160A-83F3-5B52F487C8D2}"/>
                </a:ext>
              </a:extLst>
            </p:cNvPr>
            <p:cNvSpPr/>
            <p:nvPr/>
          </p:nvSpPr>
          <p:spPr>
            <a:xfrm>
              <a:off x="-10515599" y="257354"/>
              <a:ext cx="17030699" cy="184023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C270AFED-9746-85B8-83CD-1F779904B404}"/>
                </a:ext>
              </a:extLst>
            </p:cNvPr>
            <p:cNvSpPr txBox="1"/>
            <p:nvPr/>
          </p:nvSpPr>
          <p:spPr>
            <a:xfrm>
              <a:off x="900430" y="286287"/>
              <a:ext cx="5265420" cy="1754326"/>
            </a:xfrm>
            <a:prstGeom prst="rect">
              <a:avLst/>
            </a:prstGeom>
            <a:noFill/>
          </p:spPr>
          <p:txBody>
            <a:bodyPr wrap="square" rtlCol="0">
              <a:spAutoFit/>
            </a:bodyPr>
            <a:lstStyle/>
            <a:p>
              <a:r>
                <a:rPr lang="en-GB" dirty="0">
                  <a:solidFill>
                    <a:srgbClr val="C46B23"/>
                  </a:solidFill>
                </a:rPr>
                <a:t>Genres: Idle, Strategy, Tower Defence</a:t>
              </a:r>
            </a:p>
            <a:p>
              <a:endParaRPr lang="en-GB" dirty="0">
                <a:solidFill>
                  <a:srgbClr val="C46B23"/>
                </a:solidFill>
              </a:endParaRPr>
            </a:p>
            <a:p>
              <a:r>
                <a:rPr lang="en-GB" dirty="0">
                  <a:solidFill>
                    <a:srgbClr val="C46B23"/>
                  </a:solidFill>
                </a:rPr>
                <a:t>Why these genres? We have experience as a studio creating great tower defence games, and we feel that the idle genre is particularly compatible, as well as becoming more popular in its own right.</a:t>
              </a:r>
            </a:p>
          </p:txBody>
        </p:sp>
      </p:grpSp>
      <p:grpSp>
        <p:nvGrpSpPr>
          <p:cNvPr id="75" name="Group 74">
            <a:extLst>
              <a:ext uri="{FF2B5EF4-FFF2-40B4-BE49-F238E27FC236}">
                <a16:creationId xmlns:a16="http://schemas.microsoft.com/office/drawing/2014/main" id="{31DC364A-8907-292E-0088-6B501F42F4BA}"/>
              </a:ext>
            </a:extLst>
          </p:cNvPr>
          <p:cNvGrpSpPr/>
          <p:nvPr/>
        </p:nvGrpSpPr>
        <p:grpSpPr>
          <a:xfrm>
            <a:off x="-78266926" y="4631262"/>
            <a:ext cx="17030699" cy="2226738"/>
            <a:chOff x="-11515726" y="4373908"/>
            <a:chExt cx="17030699" cy="2226738"/>
          </a:xfrm>
        </p:grpSpPr>
        <p:sp>
          <p:nvSpPr>
            <p:cNvPr id="76" name="Parallelogram 75">
              <a:extLst>
                <a:ext uri="{FF2B5EF4-FFF2-40B4-BE49-F238E27FC236}">
                  <a16:creationId xmlns:a16="http://schemas.microsoft.com/office/drawing/2014/main" id="{30F3C682-6DCE-B358-2A9F-87FF4C3657E6}"/>
                </a:ext>
              </a:extLst>
            </p:cNvPr>
            <p:cNvSpPr/>
            <p:nvPr/>
          </p:nvSpPr>
          <p:spPr>
            <a:xfrm>
              <a:off x="-11515726" y="4373908"/>
              <a:ext cx="17030699" cy="222673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8D81B4D1-DB61-08F5-522F-325E07127694}"/>
                </a:ext>
              </a:extLst>
            </p:cNvPr>
            <p:cNvSpPr txBox="1"/>
            <p:nvPr/>
          </p:nvSpPr>
          <p:spPr>
            <a:xfrm>
              <a:off x="59055" y="4455021"/>
              <a:ext cx="5181600" cy="2031325"/>
            </a:xfrm>
            <a:prstGeom prst="rect">
              <a:avLst/>
            </a:prstGeom>
            <a:noFill/>
          </p:spPr>
          <p:txBody>
            <a:bodyPr wrap="square" rtlCol="0">
              <a:spAutoFit/>
            </a:bodyPr>
            <a:lstStyle/>
            <a:p>
              <a:r>
                <a:rPr lang="en-GB" b="1" dirty="0">
                  <a:solidFill>
                    <a:srgbClr val="C46B23"/>
                  </a:solidFill>
                </a:rPr>
                <a:t>Target Audience: Children &amp; Young Adults aged 7-28</a:t>
              </a:r>
            </a:p>
            <a:p>
              <a:endParaRPr lang="en-GB" dirty="0">
                <a:solidFill>
                  <a:srgbClr val="C46B23"/>
                </a:solidFill>
              </a:endParaRPr>
            </a:p>
            <a:p>
              <a:r>
                <a:rPr lang="en-GB" dirty="0">
                  <a:solidFill>
                    <a:srgbClr val="C46B23"/>
                  </a:solidFill>
                </a:rPr>
                <a:t>Why this audience? Due to the simple, clean, professional art style that will appeal to adults and the bright colours/simple gameplay which will appeal to kids.</a:t>
              </a:r>
            </a:p>
          </p:txBody>
        </p:sp>
      </p:grpSp>
      <p:sp>
        <p:nvSpPr>
          <p:cNvPr id="78" name="Parallelogram 77">
            <a:extLst>
              <a:ext uri="{FF2B5EF4-FFF2-40B4-BE49-F238E27FC236}">
                <a16:creationId xmlns:a16="http://schemas.microsoft.com/office/drawing/2014/main" id="{89D825F3-E1F9-DE88-23A8-E8B352B7827E}"/>
              </a:ext>
            </a:extLst>
          </p:cNvPr>
          <p:cNvSpPr/>
          <p:nvPr/>
        </p:nvSpPr>
        <p:spPr>
          <a:xfrm>
            <a:off x="-77781149" y="2604253"/>
            <a:ext cx="17030699" cy="1840230"/>
          </a:xfrm>
          <a:prstGeom prst="parallelogram">
            <a:avLst/>
          </a:prstGeom>
          <a:blipFill dpi="0" rotWithShape="0">
            <a:blip r:embed="rId5"/>
            <a:srcRect/>
            <a:tile tx="-2921000" ty="0" sx="25000" sy="25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9" name="Group 78">
            <a:extLst>
              <a:ext uri="{FF2B5EF4-FFF2-40B4-BE49-F238E27FC236}">
                <a16:creationId xmlns:a16="http://schemas.microsoft.com/office/drawing/2014/main" id="{D687EDC6-0E97-7663-D66B-FDBECA889839}"/>
              </a:ext>
            </a:extLst>
          </p:cNvPr>
          <p:cNvGrpSpPr/>
          <p:nvPr/>
        </p:nvGrpSpPr>
        <p:grpSpPr>
          <a:xfrm>
            <a:off x="68510941" y="2229900"/>
            <a:ext cx="17030699" cy="1840230"/>
            <a:chOff x="5996938" y="2299156"/>
            <a:chExt cx="17030699" cy="1840230"/>
          </a:xfrm>
        </p:grpSpPr>
        <p:sp>
          <p:nvSpPr>
            <p:cNvPr id="80" name="Parallelogram 79">
              <a:extLst>
                <a:ext uri="{FF2B5EF4-FFF2-40B4-BE49-F238E27FC236}">
                  <a16:creationId xmlns:a16="http://schemas.microsoft.com/office/drawing/2014/main" id="{686CA574-E4FB-3037-EBA3-26B036D50F9A}"/>
                </a:ext>
              </a:extLst>
            </p:cNvPr>
            <p:cNvSpPr/>
            <p:nvPr/>
          </p:nvSpPr>
          <p:spPr>
            <a:xfrm>
              <a:off x="5996938" y="2299156"/>
              <a:ext cx="17030699" cy="184023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Box 80">
              <a:extLst>
                <a:ext uri="{FF2B5EF4-FFF2-40B4-BE49-F238E27FC236}">
                  <a16:creationId xmlns:a16="http://schemas.microsoft.com/office/drawing/2014/main" id="{0FCAB482-E54F-C542-12C0-4F01E5244394}"/>
                </a:ext>
              </a:extLst>
            </p:cNvPr>
            <p:cNvSpPr txBox="1"/>
            <p:nvPr/>
          </p:nvSpPr>
          <p:spPr>
            <a:xfrm>
              <a:off x="6515100" y="2342108"/>
              <a:ext cx="5265420" cy="1754326"/>
            </a:xfrm>
            <a:prstGeom prst="rect">
              <a:avLst/>
            </a:prstGeom>
            <a:noFill/>
          </p:spPr>
          <p:txBody>
            <a:bodyPr wrap="square" rtlCol="0">
              <a:spAutoFit/>
            </a:bodyPr>
            <a:lstStyle/>
            <a:p>
              <a:r>
                <a:rPr lang="en-GB" b="1" dirty="0">
                  <a:solidFill>
                    <a:srgbClr val="C46B23"/>
                  </a:solidFill>
                </a:rPr>
                <a:t>Art Style: Low Poly, Colourful</a:t>
              </a:r>
            </a:p>
            <a:p>
              <a:endParaRPr lang="en-GB" dirty="0">
                <a:solidFill>
                  <a:srgbClr val="C46B23"/>
                </a:solidFill>
              </a:endParaRPr>
            </a:p>
            <a:p>
              <a:r>
                <a:rPr lang="en-GB" dirty="0">
                  <a:solidFill>
                    <a:srgbClr val="C46B23"/>
                  </a:solidFill>
                </a:rPr>
                <a:t>Why this art style? Low poly art is very readable on a small screen such as on a mobile device and is comparably one of the most inexpensive art styles both financially and in terms of a time investment.</a:t>
              </a:r>
            </a:p>
          </p:txBody>
        </p:sp>
      </p:grpSp>
      <p:pic>
        <p:nvPicPr>
          <p:cNvPr id="82" name="Picture 81" descr="A blue object with orange lights and a yellow light&#10;&#10;Description automatically generated">
            <a:extLst>
              <a:ext uri="{FF2B5EF4-FFF2-40B4-BE49-F238E27FC236}">
                <a16:creationId xmlns:a16="http://schemas.microsoft.com/office/drawing/2014/main" id="{2CA3FC42-ADBE-DCAF-884D-CA2282686D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12825" y="4165322"/>
            <a:ext cx="6831327" cy="3842622"/>
          </a:xfrm>
          <a:prstGeom prst="rect">
            <a:avLst/>
          </a:prstGeom>
        </p:spPr>
      </p:pic>
      <p:pic>
        <p:nvPicPr>
          <p:cNvPr id="83" name="Picture 82" descr="A blue and orange object with orange tubes&#10;&#10;Description automatically generated">
            <a:extLst>
              <a:ext uri="{FF2B5EF4-FFF2-40B4-BE49-F238E27FC236}">
                <a16:creationId xmlns:a16="http://schemas.microsoft.com/office/drawing/2014/main" id="{3977EC30-F02C-1B63-7A75-93CF2245E7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02904" y="19624"/>
            <a:ext cx="3717817" cy="2091273"/>
          </a:xfrm>
          <a:prstGeom prst="rect">
            <a:avLst/>
          </a:prstGeom>
        </p:spPr>
      </p:pic>
      <p:grpSp>
        <p:nvGrpSpPr>
          <p:cNvPr id="93" name="Group 92">
            <a:extLst>
              <a:ext uri="{FF2B5EF4-FFF2-40B4-BE49-F238E27FC236}">
                <a16:creationId xmlns:a16="http://schemas.microsoft.com/office/drawing/2014/main" id="{4EB5A69C-F726-5BB5-4CA8-20B28D5D024F}"/>
              </a:ext>
            </a:extLst>
          </p:cNvPr>
          <p:cNvGrpSpPr/>
          <p:nvPr/>
        </p:nvGrpSpPr>
        <p:grpSpPr>
          <a:xfrm>
            <a:off x="-69615701" y="4265374"/>
            <a:ext cx="17030699" cy="1200329"/>
            <a:chOff x="-9143999" y="3348990"/>
            <a:chExt cx="17030699" cy="1200329"/>
          </a:xfrm>
        </p:grpSpPr>
        <p:sp>
          <p:nvSpPr>
            <p:cNvPr id="94" name="Parallelogram 93">
              <a:extLst>
                <a:ext uri="{FF2B5EF4-FFF2-40B4-BE49-F238E27FC236}">
                  <a16:creationId xmlns:a16="http://schemas.microsoft.com/office/drawing/2014/main" id="{FB15BB40-659B-1028-30F0-C9815CC13F6C}"/>
                </a:ext>
              </a:extLst>
            </p:cNvPr>
            <p:cNvSpPr/>
            <p:nvPr/>
          </p:nvSpPr>
          <p:spPr>
            <a:xfrm>
              <a:off x="-9143999" y="3348990"/>
              <a:ext cx="17030699" cy="1200329"/>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Box 94">
              <a:extLst>
                <a:ext uri="{FF2B5EF4-FFF2-40B4-BE49-F238E27FC236}">
                  <a16:creationId xmlns:a16="http://schemas.microsoft.com/office/drawing/2014/main" id="{A8ACF50A-57B9-A141-D2C8-9BA2EB50761B}"/>
                </a:ext>
              </a:extLst>
            </p:cNvPr>
            <p:cNvSpPr txBox="1"/>
            <p:nvPr/>
          </p:nvSpPr>
          <p:spPr>
            <a:xfrm>
              <a:off x="118110" y="3596640"/>
              <a:ext cx="7437120" cy="646331"/>
            </a:xfrm>
            <a:prstGeom prst="rect">
              <a:avLst/>
            </a:prstGeom>
            <a:noFill/>
          </p:spPr>
          <p:txBody>
            <a:bodyPr wrap="square" rtlCol="0">
              <a:spAutoFit/>
            </a:bodyPr>
            <a:lstStyle/>
            <a:p>
              <a:r>
                <a:rPr lang="en-GB" dirty="0">
                  <a:solidFill>
                    <a:srgbClr val="C46B23"/>
                  </a:solidFill>
                </a:rPr>
                <a:t>Market Penetration: Over 92% of global internet users play mobile games, highlighting mobile gaming's unparalleled reach. (Moon, 2024)</a:t>
              </a:r>
            </a:p>
          </p:txBody>
        </p:sp>
      </p:grpSp>
      <p:grpSp>
        <p:nvGrpSpPr>
          <p:cNvPr id="96" name="Group 95">
            <a:extLst>
              <a:ext uri="{FF2B5EF4-FFF2-40B4-BE49-F238E27FC236}">
                <a16:creationId xmlns:a16="http://schemas.microsoft.com/office/drawing/2014/main" id="{F150B2F2-230D-CB80-03D1-DD0E5DB2E64D}"/>
              </a:ext>
            </a:extLst>
          </p:cNvPr>
          <p:cNvGrpSpPr/>
          <p:nvPr/>
        </p:nvGrpSpPr>
        <p:grpSpPr>
          <a:xfrm>
            <a:off x="-68981970" y="1117407"/>
            <a:ext cx="11169648" cy="775246"/>
            <a:chOff x="-8510268" y="201023"/>
            <a:chExt cx="11169648" cy="775246"/>
          </a:xfrm>
        </p:grpSpPr>
        <p:sp>
          <p:nvSpPr>
            <p:cNvPr id="97" name="Parallelogram 96">
              <a:extLst>
                <a:ext uri="{FF2B5EF4-FFF2-40B4-BE49-F238E27FC236}">
                  <a16:creationId xmlns:a16="http://schemas.microsoft.com/office/drawing/2014/main" id="{D31B1A75-F424-451D-310A-1CCF9CD49C11}"/>
                </a:ext>
              </a:extLst>
            </p:cNvPr>
            <p:cNvSpPr/>
            <p:nvPr/>
          </p:nvSpPr>
          <p:spPr>
            <a:xfrm>
              <a:off x="-8510268" y="201023"/>
              <a:ext cx="10999468" cy="775246"/>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a:extLst>
                <a:ext uri="{FF2B5EF4-FFF2-40B4-BE49-F238E27FC236}">
                  <a16:creationId xmlns:a16="http://schemas.microsoft.com/office/drawing/2014/main" id="{44CFDB7E-913F-2949-3447-6AF17D126D44}"/>
                </a:ext>
              </a:extLst>
            </p:cNvPr>
            <p:cNvSpPr txBox="1"/>
            <p:nvPr/>
          </p:nvSpPr>
          <p:spPr>
            <a:xfrm>
              <a:off x="236220" y="327660"/>
              <a:ext cx="2423160" cy="461665"/>
            </a:xfrm>
            <a:prstGeom prst="rect">
              <a:avLst/>
            </a:prstGeom>
            <a:noFill/>
          </p:spPr>
          <p:txBody>
            <a:bodyPr wrap="square" rtlCol="0">
              <a:spAutoFit/>
            </a:bodyPr>
            <a:lstStyle/>
            <a:p>
              <a:r>
                <a:rPr lang="en-GB" sz="2400" b="1" dirty="0">
                  <a:solidFill>
                    <a:srgbClr val="C46B23"/>
                  </a:solidFill>
                </a:rPr>
                <a:t>Why Mobile?</a:t>
              </a:r>
            </a:p>
          </p:txBody>
        </p:sp>
      </p:grpSp>
      <p:pic>
        <p:nvPicPr>
          <p:cNvPr id="99" name="Picture 98" descr="A logo of a square object&#10;&#10;Description automatically generated">
            <a:extLst>
              <a:ext uri="{FF2B5EF4-FFF2-40B4-BE49-F238E27FC236}">
                <a16:creationId xmlns:a16="http://schemas.microsoft.com/office/drawing/2014/main" id="{5B9C73D8-F4BA-5CA4-859E-7768B49671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415461">
            <a:off x="-61068848" y="5276924"/>
            <a:ext cx="5248284" cy="2952160"/>
          </a:xfrm>
          <a:prstGeom prst="rect">
            <a:avLst/>
          </a:prstGeom>
        </p:spPr>
      </p:pic>
      <p:sp>
        <p:nvSpPr>
          <p:cNvPr id="100" name="Parallelogram 99">
            <a:extLst>
              <a:ext uri="{FF2B5EF4-FFF2-40B4-BE49-F238E27FC236}">
                <a16:creationId xmlns:a16="http://schemas.microsoft.com/office/drawing/2014/main" id="{8F2CEF7B-8011-16A0-BDE4-745EAD1C17A0}"/>
              </a:ext>
            </a:extLst>
          </p:cNvPr>
          <p:cNvSpPr/>
          <p:nvPr/>
        </p:nvSpPr>
        <p:spPr>
          <a:xfrm>
            <a:off x="-73111375" y="2090520"/>
            <a:ext cx="17030699" cy="1840230"/>
          </a:xfrm>
          <a:prstGeom prst="parallelogram">
            <a:avLst/>
          </a:prstGeom>
          <a:blipFill dpi="0" rotWithShape="0">
            <a:blip r:embed="rId9"/>
            <a:srcRect/>
            <a:tile tx="762000" ty="-63500" sx="35000" sy="35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1" name="Group 100">
            <a:extLst>
              <a:ext uri="{FF2B5EF4-FFF2-40B4-BE49-F238E27FC236}">
                <a16:creationId xmlns:a16="http://schemas.microsoft.com/office/drawing/2014/main" id="{9D5E2FA8-A484-5069-F776-9C4CA9CA3AD2}"/>
              </a:ext>
            </a:extLst>
          </p:cNvPr>
          <p:cNvGrpSpPr/>
          <p:nvPr/>
        </p:nvGrpSpPr>
        <p:grpSpPr>
          <a:xfrm>
            <a:off x="59568514" y="1094509"/>
            <a:ext cx="17030699" cy="1840230"/>
            <a:chOff x="5314951" y="1174136"/>
            <a:chExt cx="17030699" cy="1840230"/>
          </a:xfrm>
        </p:grpSpPr>
        <p:sp>
          <p:nvSpPr>
            <p:cNvPr id="102" name="Parallelogram 101">
              <a:extLst>
                <a:ext uri="{FF2B5EF4-FFF2-40B4-BE49-F238E27FC236}">
                  <a16:creationId xmlns:a16="http://schemas.microsoft.com/office/drawing/2014/main" id="{3CA2A599-B9B3-80AD-B4F2-4F2813244E81}"/>
                </a:ext>
              </a:extLst>
            </p:cNvPr>
            <p:cNvSpPr/>
            <p:nvPr/>
          </p:nvSpPr>
          <p:spPr>
            <a:xfrm>
              <a:off x="5314951" y="1174136"/>
              <a:ext cx="17030699" cy="184023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TextBox 102">
              <a:extLst>
                <a:ext uri="{FF2B5EF4-FFF2-40B4-BE49-F238E27FC236}">
                  <a16:creationId xmlns:a16="http://schemas.microsoft.com/office/drawing/2014/main" id="{3DE50C2A-FF40-F7DB-A4AE-51FC7CDD61FA}"/>
                </a:ext>
              </a:extLst>
            </p:cNvPr>
            <p:cNvSpPr txBox="1"/>
            <p:nvPr/>
          </p:nvSpPr>
          <p:spPr>
            <a:xfrm>
              <a:off x="5806440" y="1260040"/>
              <a:ext cx="6187440" cy="1754326"/>
            </a:xfrm>
            <a:prstGeom prst="rect">
              <a:avLst/>
            </a:prstGeom>
            <a:noFill/>
          </p:spPr>
          <p:txBody>
            <a:bodyPr wrap="square" rtlCol="0">
              <a:spAutoFit/>
            </a:bodyPr>
            <a:lstStyle/>
            <a:p>
              <a:r>
                <a:rPr lang="en-GB" dirty="0">
                  <a:solidFill>
                    <a:srgbClr val="C46B23"/>
                  </a:solidFill>
                </a:rPr>
                <a:t>The mobile gaming industry generated approximately $136 billion in revenue in 2023, outpacing the combined revenue of the film and music industries. This figure is expected to grow beyond $150 billion by 2024. </a:t>
              </a:r>
              <a:r>
                <a:rPr lang="it-IT" dirty="0">
                  <a:solidFill>
                    <a:srgbClr val="C46B23"/>
                  </a:solidFill>
                </a:rPr>
                <a:t>(Le, 2024; Baltezarević &amp; Baltezarević, 2024)</a:t>
              </a:r>
              <a:endParaRPr lang="en-GB" dirty="0">
                <a:solidFill>
                  <a:srgbClr val="C46B23"/>
                </a:solidFill>
              </a:endParaRPr>
            </a:p>
            <a:p>
              <a:endParaRPr lang="en-GB" dirty="0"/>
            </a:p>
          </p:txBody>
        </p:sp>
      </p:grpSp>
      <p:grpSp>
        <p:nvGrpSpPr>
          <p:cNvPr id="104" name="Group 103">
            <a:extLst>
              <a:ext uri="{FF2B5EF4-FFF2-40B4-BE49-F238E27FC236}">
                <a16:creationId xmlns:a16="http://schemas.microsoft.com/office/drawing/2014/main" id="{112BE127-9B38-11AF-1AF6-A881FB2125DC}"/>
              </a:ext>
            </a:extLst>
          </p:cNvPr>
          <p:cNvGrpSpPr/>
          <p:nvPr/>
        </p:nvGrpSpPr>
        <p:grpSpPr>
          <a:xfrm>
            <a:off x="58644589" y="4717342"/>
            <a:ext cx="17030699" cy="1840230"/>
            <a:chOff x="4391026" y="4796969"/>
            <a:chExt cx="17030699" cy="1840230"/>
          </a:xfrm>
        </p:grpSpPr>
        <p:sp>
          <p:nvSpPr>
            <p:cNvPr id="105" name="Parallelogram 104">
              <a:extLst>
                <a:ext uri="{FF2B5EF4-FFF2-40B4-BE49-F238E27FC236}">
                  <a16:creationId xmlns:a16="http://schemas.microsoft.com/office/drawing/2014/main" id="{9968602B-6926-481D-1210-A829178E5EFD}"/>
                </a:ext>
              </a:extLst>
            </p:cNvPr>
            <p:cNvSpPr/>
            <p:nvPr/>
          </p:nvSpPr>
          <p:spPr>
            <a:xfrm>
              <a:off x="4391026" y="4796969"/>
              <a:ext cx="17030699" cy="184023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TextBox 105">
              <a:extLst>
                <a:ext uri="{FF2B5EF4-FFF2-40B4-BE49-F238E27FC236}">
                  <a16:creationId xmlns:a16="http://schemas.microsoft.com/office/drawing/2014/main" id="{062CABCE-88B9-E936-B18D-6E86A0477716}"/>
                </a:ext>
              </a:extLst>
            </p:cNvPr>
            <p:cNvSpPr txBox="1"/>
            <p:nvPr/>
          </p:nvSpPr>
          <p:spPr>
            <a:xfrm>
              <a:off x="4838700" y="5083699"/>
              <a:ext cx="7437120" cy="1200329"/>
            </a:xfrm>
            <a:prstGeom prst="rect">
              <a:avLst/>
            </a:prstGeom>
            <a:noFill/>
          </p:spPr>
          <p:txBody>
            <a:bodyPr wrap="square" rtlCol="0">
              <a:spAutoFit/>
            </a:bodyPr>
            <a:lstStyle/>
            <a:p>
              <a:r>
                <a:rPr lang="en-GB" dirty="0">
                  <a:solidFill>
                    <a:srgbClr val="C46B23"/>
                  </a:solidFill>
                </a:rPr>
                <a:t>Towerland relies on very short, very frequent play sessions, and the idle progress that the player makes in between these sessions. This type of gameplay loop with micro-length play sessions is currently best suited to mobile.</a:t>
              </a:r>
            </a:p>
          </p:txBody>
        </p:sp>
      </p:grpSp>
    </p:spTree>
    <p:extLst>
      <p:ext uri="{BB962C8B-B14F-4D97-AF65-F5344CB8AC3E}">
        <p14:creationId xmlns:p14="http://schemas.microsoft.com/office/powerpoint/2010/main" val="656296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8CB89-DBA3-24B3-15C4-5F9D3D48A296}"/>
            </a:ext>
          </a:extLst>
        </p:cNvPr>
        <p:cNvGrpSpPr/>
        <p:nvPr/>
      </p:nvGrpSpPr>
      <p:grpSpPr>
        <a:xfrm>
          <a:off x="0" y="0"/>
          <a:ext cx="0" cy="0"/>
          <a:chOff x="0" y="0"/>
          <a:chExt cx="0" cy="0"/>
        </a:xfrm>
      </p:grpSpPr>
      <p:grpSp>
        <p:nvGrpSpPr>
          <p:cNvPr id="7172" name="Group 7171">
            <a:extLst>
              <a:ext uri="{FF2B5EF4-FFF2-40B4-BE49-F238E27FC236}">
                <a16:creationId xmlns:a16="http://schemas.microsoft.com/office/drawing/2014/main" id="{EBF1AA16-E826-5100-C094-EF88BBAA58F6}"/>
              </a:ext>
            </a:extLst>
          </p:cNvPr>
          <p:cNvGrpSpPr/>
          <p:nvPr/>
        </p:nvGrpSpPr>
        <p:grpSpPr>
          <a:xfrm>
            <a:off x="-9143999" y="3348990"/>
            <a:ext cx="17030699" cy="1200329"/>
            <a:chOff x="-9143999" y="3348990"/>
            <a:chExt cx="17030699" cy="1200329"/>
          </a:xfrm>
        </p:grpSpPr>
        <p:sp>
          <p:nvSpPr>
            <p:cNvPr id="7" name="Parallelogram 6">
              <a:extLst>
                <a:ext uri="{FF2B5EF4-FFF2-40B4-BE49-F238E27FC236}">
                  <a16:creationId xmlns:a16="http://schemas.microsoft.com/office/drawing/2014/main" id="{E2FDB60F-B62B-8578-5D46-223E599B21A2}"/>
                </a:ext>
              </a:extLst>
            </p:cNvPr>
            <p:cNvSpPr/>
            <p:nvPr/>
          </p:nvSpPr>
          <p:spPr>
            <a:xfrm>
              <a:off x="-9143999" y="3348990"/>
              <a:ext cx="17030699" cy="1200329"/>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ACA4FF1-B1F7-7D15-08AF-39BD07146F8A}"/>
                </a:ext>
              </a:extLst>
            </p:cNvPr>
            <p:cNvSpPr txBox="1"/>
            <p:nvPr/>
          </p:nvSpPr>
          <p:spPr>
            <a:xfrm>
              <a:off x="118110" y="3596640"/>
              <a:ext cx="7437120" cy="646331"/>
            </a:xfrm>
            <a:prstGeom prst="rect">
              <a:avLst/>
            </a:prstGeom>
            <a:noFill/>
          </p:spPr>
          <p:txBody>
            <a:bodyPr wrap="square" rtlCol="0">
              <a:spAutoFit/>
            </a:bodyPr>
            <a:lstStyle/>
            <a:p>
              <a:r>
                <a:rPr lang="en-GB" dirty="0">
                  <a:solidFill>
                    <a:srgbClr val="C46B23"/>
                  </a:solidFill>
                </a:rPr>
                <a:t>Market Penetration: Over 92% of global internet users play mobile games, highlighting mobile gaming's unparalleled reach. (Moon, 2024)</a:t>
              </a:r>
            </a:p>
          </p:txBody>
        </p:sp>
      </p:grpSp>
      <p:grpSp>
        <p:nvGrpSpPr>
          <p:cNvPr id="7175" name="Group 7174">
            <a:extLst>
              <a:ext uri="{FF2B5EF4-FFF2-40B4-BE49-F238E27FC236}">
                <a16:creationId xmlns:a16="http://schemas.microsoft.com/office/drawing/2014/main" id="{92330A47-1F66-B492-4450-6AF6419CCA1E}"/>
              </a:ext>
            </a:extLst>
          </p:cNvPr>
          <p:cNvGrpSpPr/>
          <p:nvPr/>
        </p:nvGrpSpPr>
        <p:grpSpPr>
          <a:xfrm>
            <a:off x="-8510268" y="201023"/>
            <a:ext cx="11169648" cy="775246"/>
            <a:chOff x="-8510268" y="201023"/>
            <a:chExt cx="11169648" cy="775246"/>
          </a:xfrm>
        </p:grpSpPr>
        <p:sp>
          <p:nvSpPr>
            <p:cNvPr id="14" name="Parallelogram 13">
              <a:extLst>
                <a:ext uri="{FF2B5EF4-FFF2-40B4-BE49-F238E27FC236}">
                  <a16:creationId xmlns:a16="http://schemas.microsoft.com/office/drawing/2014/main" id="{8624E771-560C-496F-09B9-8A7D888751C4}"/>
                </a:ext>
              </a:extLst>
            </p:cNvPr>
            <p:cNvSpPr/>
            <p:nvPr/>
          </p:nvSpPr>
          <p:spPr>
            <a:xfrm>
              <a:off x="-8510268" y="201023"/>
              <a:ext cx="10999468" cy="775246"/>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71053D2-F51E-BCA2-1980-D23409984854}"/>
                </a:ext>
              </a:extLst>
            </p:cNvPr>
            <p:cNvSpPr txBox="1"/>
            <p:nvPr/>
          </p:nvSpPr>
          <p:spPr>
            <a:xfrm>
              <a:off x="236220" y="327660"/>
              <a:ext cx="2423160" cy="461665"/>
            </a:xfrm>
            <a:prstGeom prst="rect">
              <a:avLst/>
            </a:prstGeom>
            <a:noFill/>
          </p:spPr>
          <p:txBody>
            <a:bodyPr wrap="square" rtlCol="0">
              <a:spAutoFit/>
            </a:bodyPr>
            <a:lstStyle/>
            <a:p>
              <a:r>
                <a:rPr lang="en-GB" sz="2400" b="1" dirty="0">
                  <a:solidFill>
                    <a:srgbClr val="C46B23"/>
                  </a:solidFill>
                </a:rPr>
                <a:t>Why Mobile?</a:t>
              </a:r>
            </a:p>
          </p:txBody>
        </p:sp>
      </p:grpSp>
      <p:grpSp>
        <p:nvGrpSpPr>
          <p:cNvPr id="7174" name="Group 7173">
            <a:extLst>
              <a:ext uri="{FF2B5EF4-FFF2-40B4-BE49-F238E27FC236}">
                <a16:creationId xmlns:a16="http://schemas.microsoft.com/office/drawing/2014/main" id="{8FF57FDB-303E-B46A-EA5A-4C0AAE2DB889}"/>
              </a:ext>
            </a:extLst>
          </p:cNvPr>
          <p:cNvGrpSpPr/>
          <p:nvPr/>
        </p:nvGrpSpPr>
        <p:grpSpPr>
          <a:xfrm>
            <a:off x="5314951" y="1174136"/>
            <a:ext cx="17030699" cy="1840230"/>
            <a:chOff x="5314951" y="1174136"/>
            <a:chExt cx="17030699" cy="1840230"/>
          </a:xfrm>
        </p:grpSpPr>
        <p:sp>
          <p:nvSpPr>
            <p:cNvPr id="6" name="Parallelogram 5">
              <a:extLst>
                <a:ext uri="{FF2B5EF4-FFF2-40B4-BE49-F238E27FC236}">
                  <a16:creationId xmlns:a16="http://schemas.microsoft.com/office/drawing/2014/main" id="{C078DA8D-2186-A501-0FAD-40C51EFCFDBE}"/>
                </a:ext>
              </a:extLst>
            </p:cNvPr>
            <p:cNvSpPr/>
            <p:nvPr/>
          </p:nvSpPr>
          <p:spPr>
            <a:xfrm>
              <a:off x="5314951" y="1174136"/>
              <a:ext cx="17030699" cy="184023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0447596-98C3-6D77-AE4E-20F2E846F2BF}"/>
                </a:ext>
              </a:extLst>
            </p:cNvPr>
            <p:cNvSpPr txBox="1"/>
            <p:nvPr/>
          </p:nvSpPr>
          <p:spPr>
            <a:xfrm>
              <a:off x="5806440" y="1260040"/>
              <a:ext cx="6187440" cy="1754326"/>
            </a:xfrm>
            <a:prstGeom prst="rect">
              <a:avLst/>
            </a:prstGeom>
            <a:noFill/>
          </p:spPr>
          <p:txBody>
            <a:bodyPr wrap="square" rtlCol="0">
              <a:spAutoFit/>
            </a:bodyPr>
            <a:lstStyle/>
            <a:p>
              <a:r>
                <a:rPr lang="en-GB" dirty="0">
                  <a:solidFill>
                    <a:srgbClr val="C46B23"/>
                  </a:solidFill>
                </a:rPr>
                <a:t>The mobile gaming industry generated approximately $136 billion in revenue in 2023, outpacing the combined revenue of the film and music industries. This figure is expected to grow beyond $150 billion by 2024. </a:t>
              </a:r>
              <a:r>
                <a:rPr lang="it-IT" dirty="0">
                  <a:solidFill>
                    <a:srgbClr val="C46B23"/>
                  </a:solidFill>
                </a:rPr>
                <a:t>(Le, 2024; Baltezarević &amp; Baltezarević, 2024)</a:t>
              </a:r>
              <a:endParaRPr lang="en-GB" dirty="0">
                <a:solidFill>
                  <a:srgbClr val="C46B23"/>
                </a:solidFill>
              </a:endParaRPr>
            </a:p>
            <a:p>
              <a:endParaRPr lang="en-GB" dirty="0"/>
            </a:p>
          </p:txBody>
        </p:sp>
      </p:grpSp>
      <p:grpSp>
        <p:nvGrpSpPr>
          <p:cNvPr id="7173" name="Group 7172">
            <a:extLst>
              <a:ext uri="{FF2B5EF4-FFF2-40B4-BE49-F238E27FC236}">
                <a16:creationId xmlns:a16="http://schemas.microsoft.com/office/drawing/2014/main" id="{97F891D1-9362-CEFA-0E0D-CD4CA9FA394C}"/>
              </a:ext>
            </a:extLst>
          </p:cNvPr>
          <p:cNvGrpSpPr/>
          <p:nvPr/>
        </p:nvGrpSpPr>
        <p:grpSpPr>
          <a:xfrm>
            <a:off x="4391026" y="4796969"/>
            <a:ext cx="17030699" cy="1840230"/>
            <a:chOff x="4391026" y="4796969"/>
            <a:chExt cx="17030699" cy="1840230"/>
          </a:xfrm>
        </p:grpSpPr>
        <p:sp>
          <p:nvSpPr>
            <p:cNvPr id="9" name="Parallelogram 8">
              <a:extLst>
                <a:ext uri="{FF2B5EF4-FFF2-40B4-BE49-F238E27FC236}">
                  <a16:creationId xmlns:a16="http://schemas.microsoft.com/office/drawing/2014/main" id="{7AAAC5B2-8371-8D99-CED1-E6A8EA9CA5CA}"/>
                </a:ext>
              </a:extLst>
            </p:cNvPr>
            <p:cNvSpPr/>
            <p:nvPr/>
          </p:nvSpPr>
          <p:spPr>
            <a:xfrm>
              <a:off x="4391026" y="4796969"/>
              <a:ext cx="17030699" cy="184023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0D08478-E7E7-F008-16C0-F53FB516DD4D}"/>
                </a:ext>
              </a:extLst>
            </p:cNvPr>
            <p:cNvSpPr txBox="1"/>
            <p:nvPr/>
          </p:nvSpPr>
          <p:spPr>
            <a:xfrm>
              <a:off x="4838700" y="5083699"/>
              <a:ext cx="7437120" cy="1200329"/>
            </a:xfrm>
            <a:prstGeom prst="rect">
              <a:avLst/>
            </a:prstGeom>
            <a:noFill/>
          </p:spPr>
          <p:txBody>
            <a:bodyPr wrap="square" rtlCol="0">
              <a:spAutoFit/>
            </a:bodyPr>
            <a:lstStyle/>
            <a:p>
              <a:r>
                <a:rPr lang="en-GB" dirty="0">
                  <a:solidFill>
                    <a:srgbClr val="C46B23"/>
                  </a:solidFill>
                </a:rPr>
                <a:t>Towerland relies on very short, very frequent play sessions, and the idle progress that the player makes in between these sessions. This type of gameplay loop with micro-length play sessions is currently best suited to mobile.</a:t>
              </a:r>
            </a:p>
          </p:txBody>
        </p:sp>
      </p:grpSp>
      <p:pic>
        <p:nvPicPr>
          <p:cNvPr id="11" name="Picture 10" descr="A logo of a square object&#10;&#10;Description automatically generated">
            <a:extLst>
              <a:ext uri="{FF2B5EF4-FFF2-40B4-BE49-F238E27FC236}">
                <a16:creationId xmlns:a16="http://schemas.microsoft.com/office/drawing/2014/main" id="{4AE90672-1512-2324-4678-092E418A3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15461">
            <a:off x="-597146" y="4360540"/>
            <a:ext cx="5248284" cy="2952160"/>
          </a:xfrm>
          <a:prstGeom prst="rect">
            <a:avLst/>
          </a:prstGeom>
        </p:spPr>
      </p:pic>
      <p:sp>
        <p:nvSpPr>
          <p:cNvPr id="13" name="Parallelogram 12">
            <a:extLst>
              <a:ext uri="{FF2B5EF4-FFF2-40B4-BE49-F238E27FC236}">
                <a16:creationId xmlns:a16="http://schemas.microsoft.com/office/drawing/2014/main" id="{A9E912E1-1E65-1F38-3718-AEB30D2E0C5E}"/>
              </a:ext>
            </a:extLst>
          </p:cNvPr>
          <p:cNvSpPr/>
          <p:nvPr/>
        </p:nvSpPr>
        <p:spPr>
          <a:xfrm>
            <a:off x="-12639673" y="1174136"/>
            <a:ext cx="17030699" cy="1840230"/>
          </a:xfrm>
          <a:prstGeom prst="parallelogram">
            <a:avLst/>
          </a:prstGeom>
          <a:blipFill dpi="0" rotWithShape="0">
            <a:blip r:embed="rId4"/>
            <a:srcRect/>
            <a:tile tx="762000" ty="-63500" sx="35000" sy="35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5" name="Group 14">
            <a:extLst>
              <a:ext uri="{FF2B5EF4-FFF2-40B4-BE49-F238E27FC236}">
                <a16:creationId xmlns:a16="http://schemas.microsoft.com/office/drawing/2014/main" id="{E0DB39AA-A0AF-69E2-928D-69E86218E089}"/>
              </a:ext>
            </a:extLst>
          </p:cNvPr>
          <p:cNvGrpSpPr/>
          <p:nvPr/>
        </p:nvGrpSpPr>
        <p:grpSpPr>
          <a:xfrm>
            <a:off x="-52655748" y="25205"/>
            <a:ext cx="5946696" cy="1150604"/>
            <a:chOff x="-2973348" y="319084"/>
            <a:chExt cx="5946696" cy="1150604"/>
          </a:xfrm>
        </p:grpSpPr>
        <p:sp>
          <p:nvSpPr>
            <p:cNvPr id="16" name="Parallelogram 15">
              <a:extLst>
                <a:ext uri="{FF2B5EF4-FFF2-40B4-BE49-F238E27FC236}">
                  <a16:creationId xmlns:a16="http://schemas.microsoft.com/office/drawing/2014/main" id="{BBE401F9-EF2A-1B7C-615B-6DCC39916966}"/>
                </a:ext>
              </a:extLst>
            </p:cNvPr>
            <p:cNvSpPr/>
            <p:nvPr/>
          </p:nvSpPr>
          <p:spPr>
            <a:xfrm>
              <a:off x="-2973348" y="319084"/>
              <a:ext cx="5946696" cy="1150604"/>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35D07E2-6385-C594-9100-87E64D0E6DB9}"/>
                </a:ext>
              </a:extLst>
            </p:cNvPr>
            <p:cNvSpPr txBox="1"/>
            <p:nvPr/>
          </p:nvSpPr>
          <p:spPr>
            <a:xfrm>
              <a:off x="91440" y="372428"/>
              <a:ext cx="2682240" cy="954107"/>
            </a:xfrm>
            <a:prstGeom prst="rect">
              <a:avLst/>
            </a:prstGeom>
            <a:noFill/>
          </p:spPr>
          <p:txBody>
            <a:bodyPr wrap="square" rtlCol="0">
              <a:spAutoFit/>
            </a:bodyPr>
            <a:lstStyle/>
            <a:p>
              <a:r>
                <a:rPr lang="en-GB" sz="2800" b="1" dirty="0">
                  <a:solidFill>
                    <a:srgbClr val="C46B23"/>
                  </a:solidFill>
                </a:rPr>
                <a:t>Core gameplay loop</a:t>
              </a:r>
            </a:p>
          </p:txBody>
        </p:sp>
      </p:grpSp>
      <p:sp>
        <p:nvSpPr>
          <p:cNvPr id="18" name="Parallelogram 70">
            <a:extLst>
              <a:ext uri="{FF2B5EF4-FFF2-40B4-BE49-F238E27FC236}">
                <a16:creationId xmlns:a16="http://schemas.microsoft.com/office/drawing/2014/main" id="{E80D3CFF-3A63-227C-E599-52D26E59B761}"/>
              </a:ext>
            </a:extLst>
          </p:cNvPr>
          <p:cNvSpPr/>
          <p:nvPr/>
        </p:nvSpPr>
        <p:spPr>
          <a:xfrm rot="10800000">
            <a:off x="-54817280" y="1522481"/>
            <a:ext cx="10266553" cy="4761547"/>
          </a:xfrm>
          <a:custGeom>
            <a:avLst/>
            <a:gdLst>
              <a:gd name="connsiteX0" fmla="*/ 0 w 9659394"/>
              <a:gd name="connsiteY0" fmla="*/ 4761547 h 4761547"/>
              <a:gd name="connsiteX1" fmla="*/ 1190387 w 9659394"/>
              <a:gd name="connsiteY1" fmla="*/ 0 h 4761547"/>
              <a:gd name="connsiteX2" fmla="*/ 9659394 w 9659394"/>
              <a:gd name="connsiteY2" fmla="*/ 0 h 4761547"/>
              <a:gd name="connsiteX3" fmla="*/ 8469007 w 9659394"/>
              <a:gd name="connsiteY3" fmla="*/ 4761547 h 4761547"/>
              <a:gd name="connsiteX4" fmla="*/ 0 w 9659394"/>
              <a:gd name="connsiteY4" fmla="*/ 4761547 h 4761547"/>
              <a:gd name="connsiteX0" fmla="*/ 0 w 9659394"/>
              <a:gd name="connsiteY0" fmla="*/ 4761547 h 4761547"/>
              <a:gd name="connsiteX1" fmla="*/ 28337 w 9659394"/>
              <a:gd name="connsiteY1" fmla="*/ 0 h 4761547"/>
              <a:gd name="connsiteX2" fmla="*/ 9659394 w 9659394"/>
              <a:gd name="connsiteY2" fmla="*/ 0 h 4761547"/>
              <a:gd name="connsiteX3" fmla="*/ 8469007 w 9659394"/>
              <a:gd name="connsiteY3" fmla="*/ 4761547 h 4761547"/>
              <a:gd name="connsiteX4" fmla="*/ 0 w 9659394"/>
              <a:gd name="connsiteY4" fmla="*/ 4761547 h 4761547"/>
              <a:gd name="connsiteX0" fmla="*/ 1219438 w 9631057"/>
              <a:gd name="connsiteY0" fmla="*/ 4713922 h 4761547"/>
              <a:gd name="connsiteX1" fmla="*/ 0 w 9631057"/>
              <a:gd name="connsiteY1" fmla="*/ 0 h 4761547"/>
              <a:gd name="connsiteX2" fmla="*/ 9631057 w 9631057"/>
              <a:gd name="connsiteY2" fmla="*/ 0 h 4761547"/>
              <a:gd name="connsiteX3" fmla="*/ 8440670 w 9631057"/>
              <a:gd name="connsiteY3" fmla="*/ 4761547 h 4761547"/>
              <a:gd name="connsiteX4" fmla="*/ 1219438 w 9631057"/>
              <a:gd name="connsiteY4" fmla="*/ 4713922 h 4761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057" h="4761547">
                <a:moveTo>
                  <a:pt x="1219438" y="4713922"/>
                </a:moveTo>
                <a:lnTo>
                  <a:pt x="0" y="0"/>
                </a:lnTo>
                <a:lnTo>
                  <a:pt x="9631057" y="0"/>
                </a:lnTo>
                <a:lnTo>
                  <a:pt x="8440670" y="4761547"/>
                </a:lnTo>
                <a:lnTo>
                  <a:pt x="1219438" y="4713922"/>
                </a:lnTo>
                <a:close/>
              </a:path>
            </a:pathLst>
          </a:custGeom>
          <a:blipFill dpi="0" rotWithShape="0">
            <a:blip r:embed="rId5"/>
            <a:srcRect/>
            <a:tile tx="-381000" ty="-38100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03B5893A-FE62-5EB5-4B5A-3D2B35C7D6B3}"/>
              </a:ext>
            </a:extLst>
          </p:cNvPr>
          <p:cNvGrpSpPr/>
          <p:nvPr/>
        </p:nvGrpSpPr>
        <p:grpSpPr>
          <a:xfrm>
            <a:off x="49999265" y="444573"/>
            <a:ext cx="7517512" cy="5968854"/>
            <a:chOff x="4787265" y="372428"/>
            <a:chExt cx="7517512" cy="5968854"/>
          </a:xfrm>
        </p:grpSpPr>
        <p:grpSp>
          <p:nvGrpSpPr>
            <p:cNvPr id="20" name="Group 19">
              <a:extLst>
                <a:ext uri="{FF2B5EF4-FFF2-40B4-BE49-F238E27FC236}">
                  <a16:creationId xmlns:a16="http://schemas.microsoft.com/office/drawing/2014/main" id="{75F066D9-7A03-2569-5C29-39B68DDB2466}"/>
                </a:ext>
              </a:extLst>
            </p:cNvPr>
            <p:cNvGrpSpPr/>
            <p:nvPr/>
          </p:nvGrpSpPr>
          <p:grpSpPr>
            <a:xfrm>
              <a:off x="4787265" y="372428"/>
              <a:ext cx="7517512" cy="5968854"/>
              <a:chOff x="4787265" y="372428"/>
              <a:chExt cx="7517512" cy="5968854"/>
            </a:xfrm>
          </p:grpSpPr>
          <p:grpSp>
            <p:nvGrpSpPr>
              <p:cNvPr id="22" name="Group 21">
                <a:extLst>
                  <a:ext uri="{FF2B5EF4-FFF2-40B4-BE49-F238E27FC236}">
                    <a16:creationId xmlns:a16="http://schemas.microsoft.com/office/drawing/2014/main" id="{64FE2860-D12D-A3AF-99D9-6C563BBD2697}"/>
                  </a:ext>
                </a:extLst>
              </p:cNvPr>
              <p:cNvGrpSpPr/>
              <p:nvPr/>
            </p:nvGrpSpPr>
            <p:grpSpPr>
              <a:xfrm>
                <a:off x="7211948" y="372428"/>
                <a:ext cx="2551177" cy="839744"/>
                <a:chOff x="7211948" y="372428"/>
                <a:chExt cx="2551177" cy="839744"/>
              </a:xfrm>
            </p:grpSpPr>
            <p:sp>
              <p:nvSpPr>
                <p:cNvPr id="7169" name="Rectangle: Rounded Corners 7168">
                  <a:extLst>
                    <a:ext uri="{FF2B5EF4-FFF2-40B4-BE49-F238E27FC236}">
                      <a16:creationId xmlns:a16="http://schemas.microsoft.com/office/drawing/2014/main" id="{6EC9E0C5-3E1C-B4DE-E72A-7EE4543FAD3F}"/>
                    </a:ext>
                  </a:extLst>
                </p:cNvPr>
                <p:cNvSpPr/>
                <p:nvPr/>
              </p:nvSpPr>
              <p:spPr>
                <a:xfrm>
                  <a:off x="7211948" y="381175"/>
                  <a:ext cx="2252474" cy="830997"/>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1" name="TextBox 7170">
                  <a:extLst>
                    <a:ext uri="{FF2B5EF4-FFF2-40B4-BE49-F238E27FC236}">
                      <a16:creationId xmlns:a16="http://schemas.microsoft.com/office/drawing/2014/main" id="{6DAA6A8E-4FA6-3FA0-DB04-81F4B30283AF}"/>
                    </a:ext>
                  </a:extLst>
                </p:cNvPr>
                <p:cNvSpPr txBox="1"/>
                <p:nvPr/>
              </p:nvSpPr>
              <p:spPr>
                <a:xfrm>
                  <a:off x="7378065" y="372428"/>
                  <a:ext cx="2385060" cy="830997"/>
                </a:xfrm>
                <a:prstGeom prst="rect">
                  <a:avLst/>
                </a:prstGeom>
                <a:noFill/>
              </p:spPr>
              <p:txBody>
                <a:bodyPr wrap="square" rtlCol="0">
                  <a:spAutoFit/>
                </a:bodyPr>
                <a:lstStyle/>
                <a:p>
                  <a:r>
                    <a:rPr lang="en-GB" sz="2400" dirty="0">
                      <a:solidFill>
                        <a:srgbClr val="C46B23"/>
                      </a:solidFill>
                    </a:rPr>
                    <a:t>Start building construction</a:t>
                  </a:r>
                </a:p>
              </p:txBody>
            </p:sp>
          </p:grpSp>
          <p:grpSp>
            <p:nvGrpSpPr>
              <p:cNvPr id="23" name="Group 22">
                <a:extLst>
                  <a:ext uri="{FF2B5EF4-FFF2-40B4-BE49-F238E27FC236}">
                    <a16:creationId xmlns:a16="http://schemas.microsoft.com/office/drawing/2014/main" id="{40322EDF-0A90-9787-B47E-2A3A4B8734E7}"/>
                  </a:ext>
                </a:extLst>
              </p:cNvPr>
              <p:cNvGrpSpPr/>
              <p:nvPr/>
            </p:nvGrpSpPr>
            <p:grpSpPr>
              <a:xfrm>
                <a:off x="9530715" y="3662471"/>
                <a:ext cx="2774062" cy="1200329"/>
                <a:chOff x="7158990" y="3662471"/>
                <a:chExt cx="2774062" cy="1200329"/>
              </a:xfrm>
            </p:grpSpPr>
            <p:sp>
              <p:nvSpPr>
                <p:cNvPr id="44" name="Rectangle: Rounded Corners 43">
                  <a:extLst>
                    <a:ext uri="{FF2B5EF4-FFF2-40B4-BE49-F238E27FC236}">
                      <a16:creationId xmlns:a16="http://schemas.microsoft.com/office/drawing/2014/main" id="{D1EF3C23-B585-CE47-9D83-85FDFD963C6E}"/>
                    </a:ext>
                  </a:extLst>
                </p:cNvPr>
                <p:cNvSpPr/>
                <p:nvPr/>
              </p:nvSpPr>
              <p:spPr>
                <a:xfrm>
                  <a:off x="7158990" y="3723568"/>
                  <a:ext cx="2252474" cy="1081507"/>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68" name="TextBox 7167">
                  <a:extLst>
                    <a:ext uri="{FF2B5EF4-FFF2-40B4-BE49-F238E27FC236}">
                      <a16:creationId xmlns:a16="http://schemas.microsoft.com/office/drawing/2014/main" id="{F3347CB0-BA39-D9A1-CADE-F5CED689C6A0}"/>
                    </a:ext>
                  </a:extLst>
                </p:cNvPr>
                <p:cNvSpPr txBox="1"/>
                <p:nvPr/>
              </p:nvSpPr>
              <p:spPr>
                <a:xfrm>
                  <a:off x="7547992" y="3662471"/>
                  <a:ext cx="2385060" cy="1200329"/>
                </a:xfrm>
                <a:prstGeom prst="rect">
                  <a:avLst/>
                </a:prstGeom>
                <a:noFill/>
              </p:spPr>
              <p:txBody>
                <a:bodyPr wrap="square" rtlCol="0">
                  <a:spAutoFit/>
                </a:bodyPr>
                <a:lstStyle/>
                <a:p>
                  <a:r>
                    <a:rPr lang="en-GB" sz="2400" dirty="0">
                      <a:solidFill>
                        <a:srgbClr val="C46B23"/>
                      </a:solidFill>
                    </a:rPr>
                    <a:t>Complete buildings, collect XP</a:t>
                  </a:r>
                </a:p>
              </p:txBody>
            </p:sp>
          </p:grpSp>
          <p:grpSp>
            <p:nvGrpSpPr>
              <p:cNvPr id="24" name="Group 23">
                <a:extLst>
                  <a:ext uri="{FF2B5EF4-FFF2-40B4-BE49-F238E27FC236}">
                    <a16:creationId xmlns:a16="http://schemas.microsoft.com/office/drawing/2014/main" id="{0801A854-B880-18FD-DD06-9C2B5FDA9B7A}"/>
                  </a:ext>
                </a:extLst>
              </p:cNvPr>
              <p:cNvGrpSpPr/>
              <p:nvPr/>
            </p:nvGrpSpPr>
            <p:grpSpPr>
              <a:xfrm>
                <a:off x="7121649" y="5459634"/>
                <a:ext cx="2409066" cy="881648"/>
                <a:chOff x="7121649" y="5459634"/>
                <a:chExt cx="2409066" cy="881648"/>
              </a:xfrm>
            </p:grpSpPr>
            <p:sp>
              <p:nvSpPr>
                <p:cNvPr id="41" name="Rectangle: Rounded Corners 40">
                  <a:extLst>
                    <a:ext uri="{FF2B5EF4-FFF2-40B4-BE49-F238E27FC236}">
                      <a16:creationId xmlns:a16="http://schemas.microsoft.com/office/drawing/2014/main" id="{20387635-55A5-CF58-B781-E4B4B74D950B}"/>
                    </a:ext>
                  </a:extLst>
                </p:cNvPr>
                <p:cNvSpPr/>
                <p:nvPr/>
              </p:nvSpPr>
              <p:spPr>
                <a:xfrm>
                  <a:off x="7121649" y="5459634"/>
                  <a:ext cx="2342773" cy="864311"/>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DB881024-49D6-40CF-F187-0811FC2509E6}"/>
                    </a:ext>
                  </a:extLst>
                </p:cNvPr>
                <p:cNvSpPr txBox="1"/>
                <p:nvPr/>
              </p:nvSpPr>
              <p:spPr>
                <a:xfrm>
                  <a:off x="7145655" y="5510285"/>
                  <a:ext cx="2385060" cy="830997"/>
                </a:xfrm>
                <a:prstGeom prst="rect">
                  <a:avLst/>
                </a:prstGeom>
                <a:noFill/>
              </p:spPr>
              <p:txBody>
                <a:bodyPr wrap="square" rtlCol="0">
                  <a:spAutoFit/>
                </a:bodyPr>
                <a:lstStyle/>
                <a:p>
                  <a:r>
                    <a:rPr lang="en-GB" sz="2400" dirty="0">
                      <a:solidFill>
                        <a:srgbClr val="C46B23"/>
                      </a:solidFill>
                    </a:rPr>
                    <a:t>Buildings shoot at enemies</a:t>
                  </a:r>
                </a:p>
              </p:txBody>
            </p:sp>
          </p:grpSp>
          <p:grpSp>
            <p:nvGrpSpPr>
              <p:cNvPr id="25" name="Group 24">
                <a:extLst>
                  <a:ext uri="{FF2B5EF4-FFF2-40B4-BE49-F238E27FC236}">
                    <a16:creationId xmlns:a16="http://schemas.microsoft.com/office/drawing/2014/main" id="{3F36E2F2-CE09-4C4A-D42F-211085CDF0B1}"/>
                  </a:ext>
                </a:extLst>
              </p:cNvPr>
              <p:cNvGrpSpPr/>
              <p:nvPr/>
            </p:nvGrpSpPr>
            <p:grpSpPr>
              <a:xfrm>
                <a:off x="4787265" y="3933696"/>
                <a:ext cx="2490976" cy="833943"/>
                <a:chOff x="4787265" y="3933696"/>
                <a:chExt cx="2490976" cy="833943"/>
              </a:xfrm>
            </p:grpSpPr>
            <p:sp>
              <p:nvSpPr>
                <p:cNvPr id="39" name="Rectangle: Rounded Corners 38">
                  <a:extLst>
                    <a:ext uri="{FF2B5EF4-FFF2-40B4-BE49-F238E27FC236}">
                      <a16:creationId xmlns:a16="http://schemas.microsoft.com/office/drawing/2014/main" id="{23027551-64C6-E72F-6C2D-92FB2EF9A43C}"/>
                    </a:ext>
                  </a:extLst>
                </p:cNvPr>
                <p:cNvSpPr/>
                <p:nvPr/>
              </p:nvSpPr>
              <p:spPr>
                <a:xfrm>
                  <a:off x="4787265" y="3936642"/>
                  <a:ext cx="2252474" cy="830997"/>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D6035AC5-AF8B-1230-F759-4A8A6B0421B0}"/>
                    </a:ext>
                  </a:extLst>
                </p:cNvPr>
                <p:cNvSpPr txBox="1"/>
                <p:nvPr/>
              </p:nvSpPr>
              <p:spPr>
                <a:xfrm>
                  <a:off x="4893181" y="3933696"/>
                  <a:ext cx="2385060" cy="830997"/>
                </a:xfrm>
                <a:prstGeom prst="rect">
                  <a:avLst/>
                </a:prstGeom>
                <a:noFill/>
              </p:spPr>
              <p:txBody>
                <a:bodyPr wrap="square" rtlCol="0">
                  <a:spAutoFit/>
                </a:bodyPr>
                <a:lstStyle/>
                <a:p>
                  <a:r>
                    <a:rPr lang="en-GB" sz="2400" dirty="0">
                      <a:solidFill>
                        <a:srgbClr val="C46B23"/>
                      </a:solidFill>
                    </a:rPr>
                    <a:t>Enemies drop rewards</a:t>
                  </a:r>
                </a:p>
              </p:txBody>
            </p:sp>
          </p:grpSp>
          <p:grpSp>
            <p:nvGrpSpPr>
              <p:cNvPr id="26" name="Group 25">
                <a:extLst>
                  <a:ext uri="{FF2B5EF4-FFF2-40B4-BE49-F238E27FC236}">
                    <a16:creationId xmlns:a16="http://schemas.microsoft.com/office/drawing/2014/main" id="{A2478EAC-EB76-A1E4-0257-AE785C29FA11}"/>
                  </a:ext>
                </a:extLst>
              </p:cNvPr>
              <p:cNvGrpSpPr/>
              <p:nvPr/>
            </p:nvGrpSpPr>
            <p:grpSpPr>
              <a:xfrm>
                <a:off x="4787265" y="1577409"/>
                <a:ext cx="2490976" cy="1614712"/>
                <a:chOff x="4787265" y="1577409"/>
                <a:chExt cx="2490976" cy="1614712"/>
              </a:xfrm>
            </p:grpSpPr>
            <p:sp>
              <p:nvSpPr>
                <p:cNvPr id="37" name="Rectangle: Rounded Corners 36">
                  <a:extLst>
                    <a:ext uri="{FF2B5EF4-FFF2-40B4-BE49-F238E27FC236}">
                      <a16:creationId xmlns:a16="http://schemas.microsoft.com/office/drawing/2014/main" id="{2B45F1AA-6184-5316-710B-6F2B0FBF2AC4}"/>
                    </a:ext>
                  </a:extLst>
                </p:cNvPr>
                <p:cNvSpPr/>
                <p:nvPr/>
              </p:nvSpPr>
              <p:spPr>
                <a:xfrm>
                  <a:off x="4787265" y="1577409"/>
                  <a:ext cx="2252474" cy="1614712"/>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E12D5306-18A7-4744-B305-2C071C2D47D8}"/>
                    </a:ext>
                  </a:extLst>
                </p:cNvPr>
                <p:cNvSpPr txBox="1"/>
                <p:nvPr/>
              </p:nvSpPr>
              <p:spPr>
                <a:xfrm>
                  <a:off x="4893181" y="1580355"/>
                  <a:ext cx="2385060" cy="1569660"/>
                </a:xfrm>
                <a:prstGeom prst="rect">
                  <a:avLst/>
                </a:prstGeom>
                <a:noFill/>
              </p:spPr>
              <p:txBody>
                <a:bodyPr wrap="square" rtlCol="0">
                  <a:spAutoFit/>
                </a:bodyPr>
                <a:lstStyle/>
                <a:p>
                  <a:r>
                    <a:rPr lang="en-GB" sz="2400" dirty="0">
                      <a:solidFill>
                        <a:srgbClr val="C46B23"/>
                      </a:solidFill>
                    </a:rPr>
                    <a:t>Spend rewards on upgrading and buying buildings</a:t>
                  </a:r>
                </a:p>
              </p:txBody>
            </p:sp>
          </p:grpSp>
          <p:grpSp>
            <p:nvGrpSpPr>
              <p:cNvPr id="27" name="Group 26">
                <a:extLst>
                  <a:ext uri="{FF2B5EF4-FFF2-40B4-BE49-F238E27FC236}">
                    <a16:creationId xmlns:a16="http://schemas.microsoft.com/office/drawing/2014/main" id="{6D0230AC-3D36-25AD-EA2F-8162D7CD6FDD}"/>
                  </a:ext>
                </a:extLst>
              </p:cNvPr>
              <p:cNvGrpSpPr/>
              <p:nvPr/>
            </p:nvGrpSpPr>
            <p:grpSpPr>
              <a:xfrm>
                <a:off x="9374123" y="1533038"/>
                <a:ext cx="2541652" cy="1200329"/>
                <a:chOff x="9374123" y="1533038"/>
                <a:chExt cx="2541652" cy="1200329"/>
              </a:xfrm>
            </p:grpSpPr>
            <p:sp>
              <p:nvSpPr>
                <p:cNvPr id="35" name="Rectangle: Rounded Corners 34">
                  <a:extLst>
                    <a:ext uri="{FF2B5EF4-FFF2-40B4-BE49-F238E27FC236}">
                      <a16:creationId xmlns:a16="http://schemas.microsoft.com/office/drawing/2014/main" id="{7DF8E007-40BE-BEDE-548B-ACC733A21CFF}"/>
                    </a:ext>
                  </a:extLst>
                </p:cNvPr>
                <p:cNvSpPr/>
                <p:nvPr/>
              </p:nvSpPr>
              <p:spPr>
                <a:xfrm>
                  <a:off x="9374123" y="1577409"/>
                  <a:ext cx="2252474" cy="1132918"/>
                </a:xfrm>
                <a:prstGeom prst="roundRect">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587DA13D-8D8D-743F-95DC-BAF275B76B2C}"/>
                    </a:ext>
                  </a:extLst>
                </p:cNvPr>
                <p:cNvSpPr txBox="1"/>
                <p:nvPr/>
              </p:nvSpPr>
              <p:spPr>
                <a:xfrm>
                  <a:off x="9530715" y="1533038"/>
                  <a:ext cx="2385060" cy="1200329"/>
                </a:xfrm>
                <a:prstGeom prst="rect">
                  <a:avLst/>
                </a:prstGeom>
                <a:noFill/>
              </p:spPr>
              <p:txBody>
                <a:bodyPr wrap="square" rtlCol="0">
                  <a:spAutoFit/>
                </a:bodyPr>
                <a:lstStyle/>
                <a:p>
                  <a:r>
                    <a:rPr lang="en-GB" sz="2400" dirty="0">
                      <a:solidFill>
                        <a:srgbClr val="C46B23"/>
                      </a:solidFill>
                    </a:rPr>
                    <a:t>Play manual gamemode while waiting</a:t>
                  </a:r>
                </a:p>
              </p:txBody>
            </p:sp>
          </p:grpSp>
          <p:grpSp>
            <p:nvGrpSpPr>
              <p:cNvPr id="28" name="Group 27">
                <a:extLst>
                  <a:ext uri="{FF2B5EF4-FFF2-40B4-BE49-F238E27FC236}">
                    <a16:creationId xmlns:a16="http://schemas.microsoft.com/office/drawing/2014/main" id="{3C6551E7-382B-C1CD-EE46-3BA92A5C3205}"/>
                  </a:ext>
                </a:extLst>
              </p:cNvPr>
              <p:cNvGrpSpPr/>
              <p:nvPr/>
            </p:nvGrpSpPr>
            <p:grpSpPr>
              <a:xfrm>
                <a:off x="5762625" y="992494"/>
                <a:ext cx="4679062" cy="4558179"/>
                <a:chOff x="5762625" y="992494"/>
                <a:chExt cx="4679062" cy="4558179"/>
              </a:xfrm>
            </p:grpSpPr>
            <p:cxnSp>
              <p:nvCxnSpPr>
                <p:cNvPr id="29" name="Straight Arrow Connector 28">
                  <a:extLst>
                    <a:ext uri="{FF2B5EF4-FFF2-40B4-BE49-F238E27FC236}">
                      <a16:creationId xmlns:a16="http://schemas.microsoft.com/office/drawing/2014/main" id="{64803A91-2F1D-5756-6EFC-461E5AD32FAE}"/>
                    </a:ext>
                  </a:extLst>
                </p:cNvPr>
                <p:cNvCxnSpPr>
                  <a:cxnSpLocks/>
                  <a:endCxn id="40" idx="2"/>
                </p:cNvCxnSpPr>
                <p:nvPr/>
              </p:nvCxnSpPr>
              <p:spPr>
                <a:xfrm flipH="1" flipV="1">
                  <a:off x="6085711" y="4764693"/>
                  <a:ext cx="1110620" cy="728255"/>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F4367112-F326-401E-0600-96437D43AAD3}"/>
                    </a:ext>
                  </a:extLst>
                </p:cNvPr>
                <p:cNvCxnSpPr>
                  <a:cxnSpLocks/>
                </p:cNvCxnSpPr>
                <p:nvPr/>
              </p:nvCxnSpPr>
              <p:spPr>
                <a:xfrm flipV="1">
                  <a:off x="5762625" y="3150015"/>
                  <a:ext cx="0" cy="780735"/>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73F9AEE9-DD17-42B9-5BF6-B6F580F0AA72}"/>
                    </a:ext>
                  </a:extLst>
                </p:cNvPr>
                <p:cNvCxnSpPr>
                  <a:cxnSpLocks/>
                </p:cNvCxnSpPr>
                <p:nvPr/>
              </p:nvCxnSpPr>
              <p:spPr>
                <a:xfrm flipV="1">
                  <a:off x="6743700" y="1120681"/>
                  <a:ext cx="634365" cy="459674"/>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12713411-21A8-238D-A94D-3B3E36D15488}"/>
                    </a:ext>
                  </a:extLst>
                </p:cNvPr>
                <p:cNvCxnSpPr>
                  <a:cxnSpLocks/>
                </p:cNvCxnSpPr>
                <p:nvPr/>
              </p:nvCxnSpPr>
              <p:spPr>
                <a:xfrm>
                  <a:off x="9268207" y="992494"/>
                  <a:ext cx="494918" cy="584915"/>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876F3C6B-64DF-E1E3-CFF0-B08B416C7B98}"/>
                    </a:ext>
                  </a:extLst>
                </p:cNvPr>
                <p:cNvCxnSpPr>
                  <a:cxnSpLocks/>
                </p:cNvCxnSpPr>
                <p:nvPr/>
              </p:nvCxnSpPr>
              <p:spPr>
                <a:xfrm>
                  <a:off x="10441687" y="2710327"/>
                  <a:ext cx="0" cy="1013241"/>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27A75CBE-C1FF-081A-DF43-5A9BC96CDCC2}"/>
                    </a:ext>
                  </a:extLst>
                </p:cNvPr>
                <p:cNvCxnSpPr>
                  <a:cxnSpLocks/>
                </p:cNvCxnSpPr>
                <p:nvPr/>
              </p:nvCxnSpPr>
              <p:spPr>
                <a:xfrm flipH="1">
                  <a:off x="9374123" y="4805075"/>
                  <a:ext cx="468248" cy="745598"/>
                </a:xfrm>
                <a:prstGeom prst="straightConnector1">
                  <a:avLst/>
                </a:prstGeom>
                <a:ln w="127000">
                  <a:solidFill>
                    <a:srgbClr val="C46B23"/>
                  </a:solidFill>
                  <a:tailEnd type="triangle"/>
                </a:ln>
              </p:spPr>
              <p:style>
                <a:lnRef idx="2">
                  <a:schemeClr val="accent1"/>
                </a:lnRef>
                <a:fillRef idx="0">
                  <a:schemeClr val="accent1"/>
                </a:fillRef>
                <a:effectRef idx="1">
                  <a:schemeClr val="accent1"/>
                </a:effectRef>
                <a:fontRef idx="minor">
                  <a:schemeClr val="tx1"/>
                </a:fontRef>
              </p:style>
            </p:cxnSp>
          </p:grpSp>
        </p:grpSp>
        <p:pic>
          <p:nvPicPr>
            <p:cNvPr id="21" name="Picture 20" descr="A blue and red robot arms&#10;&#10;Description automatically generated">
              <a:extLst>
                <a:ext uri="{FF2B5EF4-FFF2-40B4-BE49-F238E27FC236}">
                  <a16:creationId xmlns:a16="http://schemas.microsoft.com/office/drawing/2014/main" id="{EDADE43E-B139-F922-19B9-0517B8D261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9957" y="2356597"/>
              <a:ext cx="3546534" cy="1994926"/>
            </a:xfrm>
            <a:prstGeom prst="rect">
              <a:avLst/>
            </a:prstGeom>
          </p:spPr>
        </p:pic>
      </p:grpSp>
      <p:grpSp>
        <p:nvGrpSpPr>
          <p:cNvPr id="7176" name="Group 7175">
            <a:extLst>
              <a:ext uri="{FF2B5EF4-FFF2-40B4-BE49-F238E27FC236}">
                <a16:creationId xmlns:a16="http://schemas.microsoft.com/office/drawing/2014/main" id="{E6231A6C-C104-7903-4559-A53ABECBA603}"/>
              </a:ext>
            </a:extLst>
          </p:cNvPr>
          <p:cNvGrpSpPr/>
          <p:nvPr/>
        </p:nvGrpSpPr>
        <p:grpSpPr>
          <a:xfrm>
            <a:off x="-50902182" y="323659"/>
            <a:ext cx="15435490" cy="1667862"/>
            <a:chOff x="-7717745" y="444284"/>
            <a:chExt cx="15435490" cy="1667862"/>
          </a:xfrm>
        </p:grpSpPr>
        <p:sp>
          <p:nvSpPr>
            <p:cNvPr id="7177" name="Parallelogram 7176">
              <a:extLst>
                <a:ext uri="{FF2B5EF4-FFF2-40B4-BE49-F238E27FC236}">
                  <a16:creationId xmlns:a16="http://schemas.microsoft.com/office/drawing/2014/main" id="{5116C1DD-6985-BDB0-2CD9-C8373E8490B7}"/>
                </a:ext>
              </a:extLst>
            </p:cNvPr>
            <p:cNvSpPr/>
            <p:nvPr/>
          </p:nvSpPr>
          <p:spPr>
            <a:xfrm>
              <a:off x="-7717745" y="444284"/>
              <a:ext cx="15435490" cy="1667862"/>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8" name="TextBox 7177">
              <a:extLst>
                <a:ext uri="{FF2B5EF4-FFF2-40B4-BE49-F238E27FC236}">
                  <a16:creationId xmlns:a16="http://schemas.microsoft.com/office/drawing/2014/main" id="{235F5CEB-8A50-408F-8E9C-89918AABDB69}"/>
                </a:ext>
              </a:extLst>
            </p:cNvPr>
            <p:cNvSpPr txBox="1"/>
            <p:nvPr/>
          </p:nvSpPr>
          <p:spPr>
            <a:xfrm>
              <a:off x="175260" y="761198"/>
              <a:ext cx="7269480" cy="923330"/>
            </a:xfrm>
            <a:prstGeom prst="rect">
              <a:avLst/>
            </a:prstGeom>
            <a:noFill/>
          </p:spPr>
          <p:txBody>
            <a:bodyPr wrap="square" rtlCol="0">
              <a:spAutoFit/>
            </a:bodyPr>
            <a:lstStyle/>
            <a:p>
              <a:r>
                <a:rPr lang="en-GB" dirty="0">
                  <a:solidFill>
                    <a:srgbClr val="C46B23"/>
                  </a:solidFill>
                </a:rPr>
                <a:t>Towerland targets an ever-growing niche in the mobile game market: Idle gamers who want to drop into the game while waiting for a bus or on a short break at work, make some progress, and drop out again.</a:t>
              </a:r>
            </a:p>
          </p:txBody>
        </p:sp>
      </p:grpSp>
      <p:grpSp>
        <p:nvGrpSpPr>
          <p:cNvPr id="7179" name="Group 7178">
            <a:extLst>
              <a:ext uri="{FF2B5EF4-FFF2-40B4-BE49-F238E27FC236}">
                <a16:creationId xmlns:a16="http://schemas.microsoft.com/office/drawing/2014/main" id="{F6058FB0-36C8-6AFD-3015-07938E685669}"/>
              </a:ext>
            </a:extLst>
          </p:cNvPr>
          <p:cNvGrpSpPr/>
          <p:nvPr/>
        </p:nvGrpSpPr>
        <p:grpSpPr>
          <a:xfrm>
            <a:off x="-49345298" y="4305091"/>
            <a:ext cx="16436975" cy="1776076"/>
            <a:chOff x="-6160861" y="4425716"/>
            <a:chExt cx="16436975" cy="1776076"/>
          </a:xfrm>
        </p:grpSpPr>
        <p:sp>
          <p:nvSpPr>
            <p:cNvPr id="7180" name="Parallelogram 7179">
              <a:extLst>
                <a:ext uri="{FF2B5EF4-FFF2-40B4-BE49-F238E27FC236}">
                  <a16:creationId xmlns:a16="http://schemas.microsoft.com/office/drawing/2014/main" id="{CF80C434-62D4-211D-F55C-9C9C0EA75D29}"/>
                </a:ext>
              </a:extLst>
            </p:cNvPr>
            <p:cNvSpPr/>
            <p:nvPr/>
          </p:nvSpPr>
          <p:spPr>
            <a:xfrm>
              <a:off x="-6160861" y="4425716"/>
              <a:ext cx="16436975" cy="1776076"/>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81" name="TextBox 7180">
              <a:extLst>
                <a:ext uri="{FF2B5EF4-FFF2-40B4-BE49-F238E27FC236}">
                  <a16:creationId xmlns:a16="http://schemas.microsoft.com/office/drawing/2014/main" id="{5EB70BBC-791E-02F9-3220-55F75B301551}"/>
                </a:ext>
              </a:extLst>
            </p:cNvPr>
            <p:cNvSpPr txBox="1"/>
            <p:nvPr/>
          </p:nvSpPr>
          <p:spPr>
            <a:xfrm>
              <a:off x="251460" y="4766665"/>
              <a:ext cx="9464040" cy="1200329"/>
            </a:xfrm>
            <a:prstGeom prst="rect">
              <a:avLst/>
            </a:prstGeom>
            <a:noFill/>
          </p:spPr>
          <p:txBody>
            <a:bodyPr wrap="square" rtlCol="0">
              <a:spAutoFit/>
            </a:bodyPr>
            <a:lstStyle/>
            <a:p>
              <a:r>
                <a:rPr lang="en-GB" dirty="0">
                  <a:solidFill>
                    <a:srgbClr val="C46B23"/>
                  </a:solidFill>
                </a:rPr>
                <a:t>“4G networks in the UK exhibited a 97.8% connection success rate on average, respectively, when a mobile device becomes active. This suggests that mobile games enjoy much more robust network connectivity, which means players can use online features anywhere.” (Moon, 2024)</a:t>
              </a:r>
            </a:p>
          </p:txBody>
        </p:sp>
      </p:grpSp>
      <p:sp>
        <p:nvSpPr>
          <p:cNvPr id="7182" name="Parallelogram 7181">
            <a:extLst>
              <a:ext uri="{FF2B5EF4-FFF2-40B4-BE49-F238E27FC236}">
                <a16:creationId xmlns:a16="http://schemas.microsoft.com/office/drawing/2014/main" id="{9250F5D2-EF9B-3C19-D30A-062BC91B1490}"/>
              </a:ext>
            </a:extLst>
          </p:cNvPr>
          <p:cNvSpPr/>
          <p:nvPr/>
        </p:nvSpPr>
        <p:spPr>
          <a:xfrm>
            <a:off x="-54899190" y="2308435"/>
            <a:ext cx="15435490" cy="1487278"/>
          </a:xfrm>
          <a:prstGeom prst="parallelogram">
            <a:avLst/>
          </a:prstGeom>
          <a:blipFill dpi="0" rotWithShape="0">
            <a:blip r:embed="rId7"/>
            <a:srcRect/>
            <a:tile tx="-1270000" ty="0" sx="22000" sy="25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183" name="Group 7182">
            <a:extLst>
              <a:ext uri="{FF2B5EF4-FFF2-40B4-BE49-F238E27FC236}">
                <a16:creationId xmlns:a16="http://schemas.microsoft.com/office/drawing/2014/main" id="{BE8CA037-8222-FDE9-DAB0-A75923C4B8BF}"/>
              </a:ext>
            </a:extLst>
          </p:cNvPr>
          <p:cNvGrpSpPr/>
          <p:nvPr/>
        </p:nvGrpSpPr>
        <p:grpSpPr>
          <a:xfrm>
            <a:off x="41779371" y="3049796"/>
            <a:ext cx="15435490" cy="1487278"/>
            <a:chOff x="3984171" y="2429060"/>
            <a:chExt cx="15435490" cy="1487278"/>
          </a:xfrm>
        </p:grpSpPr>
        <p:sp>
          <p:nvSpPr>
            <p:cNvPr id="7184" name="Parallelogram 7183">
              <a:extLst>
                <a:ext uri="{FF2B5EF4-FFF2-40B4-BE49-F238E27FC236}">
                  <a16:creationId xmlns:a16="http://schemas.microsoft.com/office/drawing/2014/main" id="{605F08FD-70CE-02A2-010C-3476F3206220}"/>
                </a:ext>
              </a:extLst>
            </p:cNvPr>
            <p:cNvSpPr/>
            <p:nvPr/>
          </p:nvSpPr>
          <p:spPr>
            <a:xfrm>
              <a:off x="3984171" y="2429060"/>
              <a:ext cx="15435490" cy="148727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85" name="TextBox 7184">
              <a:extLst>
                <a:ext uri="{FF2B5EF4-FFF2-40B4-BE49-F238E27FC236}">
                  <a16:creationId xmlns:a16="http://schemas.microsoft.com/office/drawing/2014/main" id="{174FC8F6-B74D-4F48-844D-AAF52328D7A3}"/>
                </a:ext>
              </a:extLst>
            </p:cNvPr>
            <p:cNvSpPr txBox="1"/>
            <p:nvPr/>
          </p:nvSpPr>
          <p:spPr>
            <a:xfrm>
              <a:off x="4511040" y="2667342"/>
              <a:ext cx="7680960" cy="923330"/>
            </a:xfrm>
            <a:prstGeom prst="rect">
              <a:avLst/>
            </a:prstGeom>
            <a:noFill/>
          </p:spPr>
          <p:txBody>
            <a:bodyPr wrap="square" rtlCol="0">
              <a:spAutoFit/>
            </a:bodyPr>
            <a:lstStyle/>
            <a:p>
              <a:r>
                <a:rPr lang="en-GB" dirty="0">
                  <a:solidFill>
                    <a:srgbClr val="C46B23"/>
                  </a:solidFill>
                </a:rPr>
                <a:t>"Short mobile gaming sessions, lasting around 5 minutes on average, align perfectly with modern user habits, such as playing while waiting in line or during short breaks." (Moon, 2024)</a:t>
              </a:r>
            </a:p>
          </p:txBody>
        </p:sp>
      </p:grpSp>
      <p:sp>
        <p:nvSpPr>
          <p:cNvPr id="7186" name="Parallelogram 7185">
            <a:extLst>
              <a:ext uri="{FF2B5EF4-FFF2-40B4-BE49-F238E27FC236}">
                <a16:creationId xmlns:a16="http://schemas.microsoft.com/office/drawing/2014/main" id="{BAC5C79E-D56B-B7D3-7154-81F2F6924BBE}"/>
              </a:ext>
            </a:extLst>
          </p:cNvPr>
          <p:cNvSpPr/>
          <p:nvPr/>
        </p:nvSpPr>
        <p:spPr>
          <a:xfrm>
            <a:off x="45688205" y="1032656"/>
            <a:ext cx="15435490" cy="1667862"/>
          </a:xfrm>
          <a:prstGeom prst="parallelogram">
            <a:avLst/>
          </a:prstGeom>
          <a:blipFill dpi="0" rotWithShape="0">
            <a:blip r:embed="rId8"/>
            <a:srcRect/>
            <a:tile tx="0" ty="0" sx="22000" sy="25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7" name="Parallelogram 7186">
            <a:extLst>
              <a:ext uri="{FF2B5EF4-FFF2-40B4-BE49-F238E27FC236}">
                <a16:creationId xmlns:a16="http://schemas.microsoft.com/office/drawing/2014/main" id="{3459821A-D8B9-9E41-0B0F-9EB9B1F6DCEB}"/>
              </a:ext>
            </a:extLst>
          </p:cNvPr>
          <p:cNvSpPr/>
          <p:nvPr/>
        </p:nvSpPr>
        <p:spPr>
          <a:xfrm>
            <a:off x="48264490" y="5046452"/>
            <a:ext cx="15435490" cy="1667862"/>
          </a:xfrm>
          <a:prstGeom prst="parallelogram">
            <a:avLst/>
          </a:prstGeom>
          <a:blipFill dpi="0" rotWithShape="0">
            <a:blip r:embed="rId9"/>
            <a:srcRect/>
            <a:tile tx="-127000" ty="12700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21071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14E97-6132-0111-FA8D-3D1DFB3D6B52}"/>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43964F1E-385F-97EB-A1C2-4F8C92F19921}"/>
              </a:ext>
            </a:extLst>
          </p:cNvPr>
          <p:cNvGrpSpPr/>
          <p:nvPr/>
        </p:nvGrpSpPr>
        <p:grpSpPr>
          <a:xfrm>
            <a:off x="-7717745" y="444284"/>
            <a:ext cx="15435490" cy="1667862"/>
            <a:chOff x="-7717745" y="444284"/>
            <a:chExt cx="15435490" cy="1667862"/>
          </a:xfrm>
        </p:grpSpPr>
        <p:sp>
          <p:nvSpPr>
            <p:cNvPr id="9" name="Parallelogram 8">
              <a:extLst>
                <a:ext uri="{FF2B5EF4-FFF2-40B4-BE49-F238E27FC236}">
                  <a16:creationId xmlns:a16="http://schemas.microsoft.com/office/drawing/2014/main" id="{B1B569F1-6EC7-73CB-CE82-C4B21C8E409F}"/>
                </a:ext>
              </a:extLst>
            </p:cNvPr>
            <p:cNvSpPr/>
            <p:nvPr/>
          </p:nvSpPr>
          <p:spPr>
            <a:xfrm>
              <a:off x="-7717745" y="444284"/>
              <a:ext cx="15435490" cy="1667862"/>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BDEE04A-9DD1-6207-C75A-A1B57562335C}"/>
                </a:ext>
              </a:extLst>
            </p:cNvPr>
            <p:cNvSpPr txBox="1"/>
            <p:nvPr/>
          </p:nvSpPr>
          <p:spPr>
            <a:xfrm>
              <a:off x="175260" y="761198"/>
              <a:ext cx="7269480" cy="923330"/>
            </a:xfrm>
            <a:prstGeom prst="rect">
              <a:avLst/>
            </a:prstGeom>
            <a:noFill/>
          </p:spPr>
          <p:txBody>
            <a:bodyPr wrap="square" rtlCol="0">
              <a:spAutoFit/>
            </a:bodyPr>
            <a:lstStyle/>
            <a:p>
              <a:r>
                <a:rPr lang="en-GB" dirty="0">
                  <a:solidFill>
                    <a:srgbClr val="C46B23"/>
                  </a:solidFill>
                </a:rPr>
                <a:t>Towerland targets an ever-growing niche in the mobile game market: Idle gamers who want to drop into the game while waiting for a bus or on a short break at work, make some progress, and drop out again.</a:t>
              </a:r>
            </a:p>
          </p:txBody>
        </p:sp>
      </p:grpSp>
      <p:grpSp>
        <p:nvGrpSpPr>
          <p:cNvPr id="29" name="Group 28">
            <a:extLst>
              <a:ext uri="{FF2B5EF4-FFF2-40B4-BE49-F238E27FC236}">
                <a16:creationId xmlns:a16="http://schemas.microsoft.com/office/drawing/2014/main" id="{346DF4EB-EB21-0B2F-2097-924A0329EE48}"/>
              </a:ext>
            </a:extLst>
          </p:cNvPr>
          <p:cNvGrpSpPr/>
          <p:nvPr/>
        </p:nvGrpSpPr>
        <p:grpSpPr>
          <a:xfrm>
            <a:off x="3984171" y="2429060"/>
            <a:ext cx="15435490" cy="1487278"/>
            <a:chOff x="3984171" y="2429060"/>
            <a:chExt cx="15435490" cy="1487278"/>
          </a:xfrm>
        </p:grpSpPr>
        <p:sp>
          <p:nvSpPr>
            <p:cNvPr id="8" name="Parallelogram 7">
              <a:extLst>
                <a:ext uri="{FF2B5EF4-FFF2-40B4-BE49-F238E27FC236}">
                  <a16:creationId xmlns:a16="http://schemas.microsoft.com/office/drawing/2014/main" id="{5C8D383E-906B-AC75-2151-AD412B282D66}"/>
                </a:ext>
              </a:extLst>
            </p:cNvPr>
            <p:cNvSpPr/>
            <p:nvPr/>
          </p:nvSpPr>
          <p:spPr>
            <a:xfrm>
              <a:off x="3984171" y="2429060"/>
              <a:ext cx="15435490" cy="148727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E74D333-1B08-C0AB-D86E-CC481FE9D5C4}"/>
                </a:ext>
              </a:extLst>
            </p:cNvPr>
            <p:cNvSpPr txBox="1"/>
            <p:nvPr/>
          </p:nvSpPr>
          <p:spPr>
            <a:xfrm>
              <a:off x="4511040" y="2667342"/>
              <a:ext cx="7680960" cy="923330"/>
            </a:xfrm>
            <a:prstGeom prst="rect">
              <a:avLst/>
            </a:prstGeom>
            <a:noFill/>
          </p:spPr>
          <p:txBody>
            <a:bodyPr wrap="square" rtlCol="0">
              <a:spAutoFit/>
            </a:bodyPr>
            <a:lstStyle/>
            <a:p>
              <a:r>
                <a:rPr lang="en-GB" dirty="0">
                  <a:solidFill>
                    <a:srgbClr val="C46B23"/>
                  </a:solidFill>
                </a:rPr>
                <a:t>"Short mobile gaming sessions, lasting around 5 minutes on average, align perfectly with modern user habits, such as playing while waiting in line or during short breaks." (Moon, 2024)</a:t>
              </a:r>
            </a:p>
          </p:txBody>
        </p:sp>
      </p:grpSp>
      <p:grpSp>
        <p:nvGrpSpPr>
          <p:cNvPr id="30" name="Group 29">
            <a:extLst>
              <a:ext uri="{FF2B5EF4-FFF2-40B4-BE49-F238E27FC236}">
                <a16:creationId xmlns:a16="http://schemas.microsoft.com/office/drawing/2014/main" id="{13DD5935-CB7B-A3E2-9A21-5DBE4D13AF3D}"/>
              </a:ext>
            </a:extLst>
          </p:cNvPr>
          <p:cNvGrpSpPr/>
          <p:nvPr/>
        </p:nvGrpSpPr>
        <p:grpSpPr>
          <a:xfrm>
            <a:off x="-6160861" y="4425716"/>
            <a:ext cx="16436975" cy="1776076"/>
            <a:chOff x="-6160861" y="4425716"/>
            <a:chExt cx="16436975" cy="1776076"/>
          </a:xfrm>
        </p:grpSpPr>
        <p:sp>
          <p:nvSpPr>
            <p:cNvPr id="7" name="Parallelogram 6">
              <a:extLst>
                <a:ext uri="{FF2B5EF4-FFF2-40B4-BE49-F238E27FC236}">
                  <a16:creationId xmlns:a16="http://schemas.microsoft.com/office/drawing/2014/main" id="{58468382-DAC4-6E99-BD0C-0CEEAC63197B}"/>
                </a:ext>
              </a:extLst>
            </p:cNvPr>
            <p:cNvSpPr/>
            <p:nvPr/>
          </p:nvSpPr>
          <p:spPr>
            <a:xfrm>
              <a:off x="-6160861" y="4425716"/>
              <a:ext cx="16436975" cy="1776076"/>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8CDC7B7-CCDA-B754-CBFB-A611B5286C62}"/>
                </a:ext>
              </a:extLst>
            </p:cNvPr>
            <p:cNvSpPr txBox="1"/>
            <p:nvPr/>
          </p:nvSpPr>
          <p:spPr>
            <a:xfrm>
              <a:off x="251460" y="4766665"/>
              <a:ext cx="9464040" cy="1200329"/>
            </a:xfrm>
            <a:prstGeom prst="rect">
              <a:avLst/>
            </a:prstGeom>
            <a:noFill/>
          </p:spPr>
          <p:txBody>
            <a:bodyPr wrap="square" rtlCol="0">
              <a:spAutoFit/>
            </a:bodyPr>
            <a:lstStyle/>
            <a:p>
              <a:r>
                <a:rPr lang="en-GB" dirty="0">
                  <a:solidFill>
                    <a:srgbClr val="C46B23"/>
                  </a:solidFill>
                </a:rPr>
                <a:t>“4G networks in the UK exhibited a 97.8% connection success rate on average, respectively, when a mobile device becomes active. This suggests that mobile games enjoy much more robust network connectivity, which means players can use online features anywhere.” (Moon, 2024)</a:t>
              </a:r>
            </a:p>
          </p:txBody>
        </p:sp>
      </p:grpSp>
      <p:sp>
        <p:nvSpPr>
          <p:cNvPr id="10" name="Parallelogram 9">
            <a:extLst>
              <a:ext uri="{FF2B5EF4-FFF2-40B4-BE49-F238E27FC236}">
                <a16:creationId xmlns:a16="http://schemas.microsoft.com/office/drawing/2014/main" id="{3061E488-B6A8-49FA-19FC-6B780DB3D9B2}"/>
              </a:ext>
            </a:extLst>
          </p:cNvPr>
          <p:cNvSpPr/>
          <p:nvPr/>
        </p:nvSpPr>
        <p:spPr>
          <a:xfrm>
            <a:off x="-11714753" y="2429060"/>
            <a:ext cx="15435490" cy="1487278"/>
          </a:xfrm>
          <a:prstGeom prst="parallelogram">
            <a:avLst/>
          </a:prstGeom>
          <a:blipFill dpi="0" rotWithShape="0">
            <a:blip r:embed="rId3"/>
            <a:srcRect/>
            <a:tile tx="-1270000" ty="0" sx="22000" sy="25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arallelogram 11">
            <a:extLst>
              <a:ext uri="{FF2B5EF4-FFF2-40B4-BE49-F238E27FC236}">
                <a16:creationId xmlns:a16="http://schemas.microsoft.com/office/drawing/2014/main" id="{0A7052BB-7DEB-497D-C8CB-1A1A6FBA9E95}"/>
              </a:ext>
            </a:extLst>
          </p:cNvPr>
          <p:cNvSpPr/>
          <p:nvPr/>
        </p:nvSpPr>
        <p:spPr>
          <a:xfrm>
            <a:off x="7893005" y="411920"/>
            <a:ext cx="15435490" cy="1667862"/>
          </a:xfrm>
          <a:prstGeom prst="parallelogram">
            <a:avLst/>
          </a:prstGeom>
          <a:blipFill dpi="0" rotWithShape="0">
            <a:blip r:embed="rId4"/>
            <a:srcRect/>
            <a:tile tx="0" ty="0" sx="22000" sy="25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Parallelogram 12">
            <a:extLst>
              <a:ext uri="{FF2B5EF4-FFF2-40B4-BE49-F238E27FC236}">
                <a16:creationId xmlns:a16="http://schemas.microsoft.com/office/drawing/2014/main" id="{3DC9BB82-BBC4-90FE-04D4-72D32F140E9E}"/>
              </a:ext>
            </a:extLst>
          </p:cNvPr>
          <p:cNvSpPr/>
          <p:nvPr/>
        </p:nvSpPr>
        <p:spPr>
          <a:xfrm>
            <a:off x="10469290" y="4425716"/>
            <a:ext cx="15435490" cy="1667862"/>
          </a:xfrm>
          <a:prstGeom prst="parallelogram">
            <a:avLst/>
          </a:prstGeom>
          <a:blipFill dpi="0" rotWithShape="0">
            <a:blip r:embed="rId5"/>
            <a:srcRect/>
            <a:tile tx="-127000" ty="12700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42902EA4-0999-6B19-56D5-56C6C781F387}"/>
              </a:ext>
            </a:extLst>
          </p:cNvPr>
          <p:cNvGrpSpPr/>
          <p:nvPr/>
        </p:nvGrpSpPr>
        <p:grpSpPr>
          <a:xfrm>
            <a:off x="-73253599" y="2619138"/>
            <a:ext cx="17030699" cy="1200329"/>
            <a:chOff x="-9143999" y="3348990"/>
            <a:chExt cx="17030699" cy="1200329"/>
          </a:xfrm>
        </p:grpSpPr>
        <p:sp>
          <p:nvSpPr>
            <p:cNvPr id="15" name="Parallelogram 14">
              <a:extLst>
                <a:ext uri="{FF2B5EF4-FFF2-40B4-BE49-F238E27FC236}">
                  <a16:creationId xmlns:a16="http://schemas.microsoft.com/office/drawing/2014/main" id="{A3569576-DB02-DA8B-F2FD-C8D387092252}"/>
                </a:ext>
              </a:extLst>
            </p:cNvPr>
            <p:cNvSpPr/>
            <p:nvPr/>
          </p:nvSpPr>
          <p:spPr>
            <a:xfrm>
              <a:off x="-9143999" y="3348990"/>
              <a:ext cx="17030699" cy="1200329"/>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E149AB8-5870-24D5-997D-2C6D503D9FCD}"/>
                </a:ext>
              </a:extLst>
            </p:cNvPr>
            <p:cNvSpPr txBox="1"/>
            <p:nvPr/>
          </p:nvSpPr>
          <p:spPr>
            <a:xfrm>
              <a:off x="118110" y="3596640"/>
              <a:ext cx="7437120" cy="646331"/>
            </a:xfrm>
            <a:prstGeom prst="rect">
              <a:avLst/>
            </a:prstGeom>
            <a:noFill/>
          </p:spPr>
          <p:txBody>
            <a:bodyPr wrap="square" rtlCol="0">
              <a:spAutoFit/>
            </a:bodyPr>
            <a:lstStyle/>
            <a:p>
              <a:r>
                <a:rPr lang="en-GB" dirty="0">
                  <a:solidFill>
                    <a:srgbClr val="C46B23"/>
                  </a:solidFill>
                </a:rPr>
                <a:t>Market Penetration: Over 92% of global internet users play mobile games, highlighting mobile gaming's unparalleled reach. (Moon, 2024)</a:t>
              </a:r>
            </a:p>
          </p:txBody>
        </p:sp>
      </p:grpSp>
      <p:grpSp>
        <p:nvGrpSpPr>
          <p:cNvPr id="17" name="Group 16">
            <a:extLst>
              <a:ext uri="{FF2B5EF4-FFF2-40B4-BE49-F238E27FC236}">
                <a16:creationId xmlns:a16="http://schemas.microsoft.com/office/drawing/2014/main" id="{D06122CC-B77B-BFDA-E081-3AC6D6158FE6}"/>
              </a:ext>
            </a:extLst>
          </p:cNvPr>
          <p:cNvGrpSpPr/>
          <p:nvPr/>
        </p:nvGrpSpPr>
        <p:grpSpPr>
          <a:xfrm>
            <a:off x="-72619868" y="-528829"/>
            <a:ext cx="11169648" cy="775246"/>
            <a:chOff x="-8510268" y="201023"/>
            <a:chExt cx="11169648" cy="775246"/>
          </a:xfrm>
        </p:grpSpPr>
        <p:sp>
          <p:nvSpPr>
            <p:cNvPr id="18" name="Parallelogram 17">
              <a:extLst>
                <a:ext uri="{FF2B5EF4-FFF2-40B4-BE49-F238E27FC236}">
                  <a16:creationId xmlns:a16="http://schemas.microsoft.com/office/drawing/2014/main" id="{637BF684-956B-A3D6-7E08-DE9683CFB53F}"/>
                </a:ext>
              </a:extLst>
            </p:cNvPr>
            <p:cNvSpPr/>
            <p:nvPr/>
          </p:nvSpPr>
          <p:spPr>
            <a:xfrm>
              <a:off x="-8510268" y="201023"/>
              <a:ext cx="10999468" cy="775246"/>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13BD56C9-1D14-F9D3-AFC9-8E6BCDFDAFC2}"/>
                </a:ext>
              </a:extLst>
            </p:cNvPr>
            <p:cNvSpPr txBox="1"/>
            <p:nvPr/>
          </p:nvSpPr>
          <p:spPr>
            <a:xfrm>
              <a:off x="236220" y="327660"/>
              <a:ext cx="2423160" cy="461665"/>
            </a:xfrm>
            <a:prstGeom prst="rect">
              <a:avLst/>
            </a:prstGeom>
            <a:noFill/>
          </p:spPr>
          <p:txBody>
            <a:bodyPr wrap="square" rtlCol="0">
              <a:spAutoFit/>
            </a:bodyPr>
            <a:lstStyle/>
            <a:p>
              <a:r>
                <a:rPr lang="en-GB" sz="2400" b="1" dirty="0">
                  <a:solidFill>
                    <a:srgbClr val="C46B23"/>
                  </a:solidFill>
                </a:rPr>
                <a:t>Why Mobile?</a:t>
              </a:r>
            </a:p>
          </p:txBody>
        </p:sp>
      </p:grpSp>
      <p:pic>
        <p:nvPicPr>
          <p:cNvPr id="20" name="Picture 19" descr="A logo of a square object&#10;&#10;Description automatically generated">
            <a:extLst>
              <a:ext uri="{FF2B5EF4-FFF2-40B4-BE49-F238E27FC236}">
                <a16:creationId xmlns:a16="http://schemas.microsoft.com/office/drawing/2014/main" id="{F2176500-41BF-ACE7-58D1-2D0B250270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415461">
            <a:off x="-64706746" y="3630688"/>
            <a:ext cx="5248284" cy="2952160"/>
          </a:xfrm>
          <a:prstGeom prst="rect">
            <a:avLst/>
          </a:prstGeom>
        </p:spPr>
      </p:pic>
      <p:sp>
        <p:nvSpPr>
          <p:cNvPr id="21" name="Parallelogram 20">
            <a:extLst>
              <a:ext uri="{FF2B5EF4-FFF2-40B4-BE49-F238E27FC236}">
                <a16:creationId xmlns:a16="http://schemas.microsoft.com/office/drawing/2014/main" id="{D5A1A919-9387-EE1F-7567-6337BC09004F}"/>
              </a:ext>
            </a:extLst>
          </p:cNvPr>
          <p:cNvSpPr/>
          <p:nvPr/>
        </p:nvSpPr>
        <p:spPr>
          <a:xfrm>
            <a:off x="-76749273" y="444284"/>
            <a:ext cx="17030699" cy="1840230"/>
          </a:xfrm>
          <a:prstGeom prst="parallelogram">
            <a:avLst/>
          </a:prstGeom>
          <a:blipFill dpi="0" rotWithShape="0">
            <a:blip r:embed="rId7"/>
            <a:srcRect/>
            <a:tile tx="762000" ty="-63500" sx="35000" sy="35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a:extLst>
              <a:ext uri="{FF2B5EF4-FFF2-40B4-BE49-F238E27FC236}">
                <a16:creationId xmlns:a16="http://schemas.microsoft.com/office/drawing/2014/main" id="{B1D58D70-FA20-4C33-6ADF-558AD264393C}"/>
              </a:ext>
            </a:extLst>
          </p:cNvPr>
          <p:cNvGrpSpPr/>
          <p:nvPr/>
        </p:nvGrpSpPr>
        <p:grpSpPr>
          <a:xfrm>
            <a:off x="52056028" y="1026558"/>
            <a:ext cx="17030699" cy="1840230"/>
            <a:chOff x="5314951" y="1174136"/>
            <a:chExt cx="17030699" cy="1840230"/>
          </a:xfrm>
        </p:grpSpPr>
        <p:sp>
          <p:nvSpPr>
            <p:cNvPr id="23" name="Parallelogram 22">
              <a:extLst>
                <a:ext uri="{FF2B5EF4-FFF2-40B4-BE49-F238E27FC236}">
                  <a16:creationId xmlns:a16="http://schemas.microsoft.com/office/drawing/2014/main" id="{FF7F97B6-0A32-F67B-BA36-F3EC38BDB722}"/>
                </a:ext>
              </a:extLst>
            </p:cNvPr>
            <p:cNvSpPr/>
            <p:nvPr/>
          </p:nvSpPr>
          <p:spPr>
            <a:xfrm>
              <a:off x="5314951" y="1174136"/>
              <a:ext cx="17030699" cy="184023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B219EB3D-2BD2-883D-BE56-0251645AF9E0}"/>
                </a:ext>
              </a:extLst>
            </p:cNvPr>
            <p:cNvSpPr txBox="1"/>
            <p:nvPr/>
          </p:nvSpPr>
          <p:spPr>
            <a:xfrm>
              <a:off x="5806440" y="1260040"/>
              <a:ext cx="6187440" cy="1754326"/>
            </a:xfrm>
            <a:prstGeom prst="rect">
              <a:avLst/>
            </a:prstGeom>
            <a:noFill/>
          </p:spPr>
          <p:txBody>
            <a:bodyPr wrap="square" rtlCol="0">
              <a:spAutoFit/>
            </a:bodyPr>
            <a:lstStyle/>
            <a:p>
              <a:r>
                <a:rPr lang="en-GB" dirty="0">
                  <a:solidFill>
                    <a:srgbClr val="C46B23"/>
                  </a:solidFill>
                </a:rPr>
                <a:t>The mobile gaming industry generated approximately $136 billion in revenue in 2023, outpacing the combined revenue of the film and music industries. This figure is expected to grow beyond $150 billion by 2024. </a:t>
              </a:r>
              <a:r>
                <a:rPr lang="it-IT" dirty="0">
                  <a:solidFill>
                    <a:srgbClr val="C46B23"/>
                  </a:solidFill>
                </a:rPr>
                <a:t>(Le, 2024; Baltezarević &amp; Baltezarević, 2024)</a:t>
              </a:r>
              <a:endParaRPr lang="en-GB" dirty="0">
                <a:solidFill>
                  <a:srgbClr val="C46B23"/>
                </a:solidFill>
              </a:endParaRPr>
            </a:p>
            <a:p>
              <a:endParaRPr lang="en-GB" dirty="0"/>
            </a:p>
          </p:txBody>
        </p:sp>
      </p:grpSp>
      <p:grpSp>
        <p:nvGrpSpPr>
          <p:cNvPr id="25" name="Group 24">
            <a:extLst>
              <a:ext uri="{FF2B5EF4-FFF2-40B4-BE49-F238E27FC236}">
                <a16:creationId xmlns:a16="http://schemas.microsoft.com/office/drawing/2014/main" id="{1BAEE2C8-D31D-084F-0EAA-9A094A8F9980}"/>
              </a:ext>
            </a:extLst>
          </p:cNvPr>
          <p:cNvGrpSpPr/>
          <p:nvPr/>
        </p:nvGrpSpPr>
        <p:grpSpPr>
          <a:xfrm>
            <a:off x="51132103" y="4649391"/>
            <a:ext cx="17030699" cy="1840230"/>
            <a:chOff x="4391026" y="4796969"/>
            <a:chExt cx="17030699" cy="1840230"/>
          </a:xfrm>
        </p:grpSpPr>
        <p:sp>
          <p:nvSpPr>
            <p:cNvPr id="26" name="Parallelogram 25">
              <a:extLst>
                <a:ext uri="{FF2B5EF4-FFF2-40B4-BE49-F238E27FC236}">
                  <a16:creationId xmlns:a16="http://schemas.microsoft.com/office/drawing/2014/main" id="{27FD0904-87AE-6E26-A63A-CAB7B43B4A33}"/>
                </a:ext>
              </a:extLst>
            </p:cNvPr>
            <p:cNvSpPr/>
            <p:nvPr/>
          </p:nvSpPr>
          <p:spPr>
            <a:xfrm>
              <a:off x="4391026" y="4796969"/>
              <a:ext cx="17030699" cy="1840230"/>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C0BBE62D-4715-FD17-AF9D-EBF5B399C1F0}"/>
                </a:ext>
              </a:extLst>
            </p:cNvPr>
            <p:cNvSpPr txBox="1"/>
            <p:nvPr/>
          </p:nvSpPr>
          <p:spPr>
            <a:xfrm>
              <a:off x="4838700" y="5083699"/>
              <a:ext cx="7437120" cy="1200329"/>
            </a:xfrm>
            <a:prstGeom prst="rect">
              <a:avLst/>
            </a:prstGeom>
            <a:noFill/>
          </p:spPr>
          <p:txBody>
            <a:bodyPr wrap="square" rtlCol="0">
              <a:spAutoFit/>
            </a:bodyPr>
            <a:lstStyle/>
            <a:p>
              <a:r>
                <a:rPr lang="en-GB" dirty="0">
                  <a:solidFill>
                    <a:srgbClr val="C46B23"/>
                  </a:solidFill>
                </a:rPr>
                <a:t>Towerland relies on very short, very frequent play sessions, and the idle progress that the player makes in between these sessions. This type of gameplay loop with micro-length play sessions is currently best suited to mobile.</a:t>
              </a:r>
            </a:p>
          </p:txBody>
        </p:sp>
      </p:grpSp>
      <p:grpSp>
        <p:nvGrpSpPr>
          <p:cNvPr id="31" name="Group 30">
            <a:extLst>
              <a:ext uri="{FF2B5EF4-FFF2-40B4-BE49-F238E27FC236}">
                <a16:creationId xmlns:a16="http://schemas.microsoft.com/office/drawing/2014/main" id="{36004645-14BF-EF92-5336-6004062A692B}"/>
              </a:ext>
            </a:extLst>
          </p:cNvPr>
          <p:cNvGrpSpPr/>
          <p:nvPr/>
        </p:nvGrpSpPr>
        <p:grpSpPr>
          <a:xfrm>
            <a:off x="46350102" y="956365"/>
            <a:ext cx="9002890" cy="2185152"/>
            <a:chOff x="3215640" y="1158498"/>
            <a:chExt cx="9002890" cy="2185152"/>
          </a:xfrm>
        </p:grpSpPr>
        <p:pic>
          <p:nvPicPr>
            <p:cNvPr id="32" name="Picture 4">
              <a:extLst>
                <a:ext uri="{FF2B5EF4-FFF2-40B4-BE49-F238E27FC236}">
                  <a16:creationId xmlns:a16="http://schemas.microsoft.com/office/drawing/2014/main" id="{550FDCC2-EF97-731F-8352-464291FE5B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15640" y="1158498"/>
              <a:ext cx="4432637" cy="218515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Arknights In-depth Look - Dice &amp; D-Pads">
              <a:extLst>
                <a:ext uri="{FF2B5EF4-FFF2-40B4-BE49-F238E27FC236}">
                  <a16:creationId xmlns:a16="http://schemas.microsoft.com/office/drawing/2014/main" id="{02F209F5-F2A4-481F-B4FA-1EF53E2808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48277" y="1158498"/>
              <a:ext cx="4570253" cy="21851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4FFDBC73-4A9C-9E51-4355-1273D90FF8BA}"/>
              </a:ext>
            </a:extLst>
          </p:cNvPr>
          <p:cNvGrpSpPr/>
          <p:nvPr/>
        </p:nvGrpSpPr>
        <p:grpSpPr>
          <a:xfrm>
            <a:off x="46334650" y="3790747"/>
            <a:ext cx="8991812" cy="2453641"/>
            <a:chOff x="3200188" y="3992880"/>
            <a:chExt cx="8991812" cy="2453641"/>
          </a:xfrm>
        </p:grpSpPr>
        <p:pic>
          <p:nvPicPr>
            <p:cNvPr id="35" name="Picture 12" descr="Arknights | We update our recommendations daily, the latest and most ...">
              <a:extLst>
                <a:ext uri="{FF2B5EF4-FFF2-40B4-BE49-F238E27FC236}">
                  <a16:creationId xmlns:a16="http://schemas.microsoft.com/office/drawing/2014/main" id="{C5941C21-50E8-B7E8-619B-7257C1C58C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2214" y="3992880"/>
              <a:ext cx="4629786" cy="24536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Base Guide (How to Setup Your Building Layout) - Arknights - 1gamerdash">
              <a:extLst>
                <a:ext uri="{FF2B5EF4-FFF2-40B4-BE49-F238E27FC236}">
                  <a16:creationId xmlns:a16="http://schemas.microsoft.com/office/drawing/2014/main" id="{E59A161E-C4E6-E4A7-07FA-D61DC53745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0188" y="3992880"/>
              <a:ext cx="4362026" cy="2453641"/>
            </a:xfrm>
            <a:prstGeom prst="rect">
              <a:avLst/>
            </a:prstGeom>
            <a:noFill/>
            <a:extLst>
              <a:ext uri="{909E8E84-426E-40DD-AFC4-6F175D3DCCD1}">
                <a14:hiddenFill xmlns:a14="http://schemas.microsoft.com/office/drawing/2010/main">
                  <a:solidFill>
                    <a:srgbClr val="FFFFFF"/>
                  </a:solidFill>
                </a14:hiddenFill>
              </a:ext>
            </a:extLst>
          </p:spPr>
        </p:pic>
      </p:grpSp>
      <p:pic>
        <p:nvPicPr>
          <p:cNvPr id="40" name="Picture 6" descr="Arknights English Release Logo PNG Vector (SVG) Free Download">
            <a:extLst>
              <a:ext uri="{FF2B5EF4-FFF2-40B4-BE49-F238E27FC236}">
                <a16:creationId xmlns:a16="http://schemas.microsoft.com/office/drawing/2014/main" id="{209A05CD-5EA5-621D-4AB2-D126CBA8EC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1464" y="-16915568"/>
            <a:ext cx="3967726" cy="1124189"/>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E56B146A-4B33-05B1-CF20-DD88A1D554CE}"/>
              </a:ext>
            </a:extLst>
          </p:cNvPr>
          <p:cNvGrpSpPr/>
          <p:nvPr/>
        </p:nvGrpSpPr>
        <p:grpSpPr>
          <a:xfrm>
            <a:off x="643890" y="29640498"/>
            <a:ext cx="3867150" cy="6974562"/>
            <a:chOff x="-416066" y="1395698"/>
            <a:chExt cx="3867150" cy="6974562"/>
          </a:xfrm>
        </p:grpSpPr>
        <p:sp>
          <p:nvSpPr>
            <p:cNvPr id="42" name="Parallelogram 41">
              <a:extLst>
                <a:ext uri="{FF2B5EF4-FFF2-40B4-BE49-F238E27FC236}">
                  <a16:creationId xmlns:a16="http://schemas.microsoft.com/office/drawing/2014/main" id="{5F81811E-0614-0A69-9B32-B3A5D15E20CC}"/>
                </a:ext>
              </a:extLst>
            </p:cNvPr>
            <p:cNvSpPr/>
            <p:nvPr/>
          </p:nvSpPr>
          <p:spPr>
            <a:xfrm rot="21068000">
              <a:off x="-416066" y="1395698"/>
              <a:ext cx="3867150" cy="6974562"/>
            </a:xfrm>
            <a:prstGeom prst="parallelogram">
              <a:avLst>
                <a:gd name="adj" fmla="val 28437"/>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TextBox 42">
              <a:extLst>
                <a:ext uri="{FF2B5EF4-FFF2-40B4-BE49-F238E27FC236}">
                  <a16:creationId xmlns:a16="http://schemas.microsoft.com/office/drawing/2014/main" id="{1D187928-DE19-F864-5345-0A00A6F97373}"/>
                </a:ext>
              </a:extLst>
            </p:cNvPr>
            <p:cNvSpPr txBox="1"/>
            <p:nvPr/>
          </p:nvSpPr>
          <p:spPr>
            <a:xfrm>
              <a:off x="195438" y="1485235"/>
              <a:ext cx="2644140" cy="5355312"/>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C46B23"/>
                  </a:solidFill>
                </a:rPr>
                <a:t>Singleplayer, Casual</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Launched in 2020</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4.7/5 stars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5 million+ downloads</a:t>
              </a:r>
            </a:p>
            <a:p>
              <a:pPr marL="285750" indent="-285750">
                <a:buFont typeface="Arial" panose="020B0604020202020204" pitchFamily="34" charset="0"/>
                <a:buChar char="•"/>
              </a:pPr>
              <a:r>
                <a:rPr lang="en-GB" dirty="0">
                  <a:solidFill>
                    <a:srgbClr val="C46B23"/>
                  </a:solidFill>
                </a:rPr>
                <a:t>(f2p)</a:t>
              </a:r>
            </a:p>
            <a:p>
              <a:endParaRPr lang="en-GB" dirty="0">
                <a:solidFill>
                  <a:srgbClr val="C46B23"/>
                </a:solidFill>
              </a:endParaRPr>
            </a:p>
            <a:p>
              <a:pPr marL="285750" indent="-285750">
                <a:buFont typeface="Arial" panose="020B0604020202020204" pitchFamily="34" charset="0"/>
                <a:buChar char="•"/>
              </a:pPr>
              <a:r>
                <a:rPr lang="en-GB" dirty="0">
                  <a:solidFill>
                    <a:srgbClr val="C46B23"/>
                  </a:solidFill>
                </a:rPr>
                <a:t>Gacha monetisation</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Tower defence</a:t>
              </a:r>
            </a:p>
            <a:p>
              <a:endParaRPr lang="en-GB" dirty="0">
                <a:solidFill>
                  <a:srgbClr val="C46B23"/>
                </a:solidFill>
              </a:endParaRPr>
            </a:p>
            <a:p>
              <a:pPr marL="285750" indent="-285750">
                <a:buFont typeface="Arial" panose="020B0604020202020204" pitchFamily="34" charset="0"/>
                <a:buChar char="•"/>
              </a:pPr>
              <a:r>
                <a:rPr lang="en-GB" dirty="0">
                  <a:solidFill>
                    <a:srgbClr val="C46B23"/>
                  </a:solidFill>
                </a:rPr>
                <a:t>Strong story elements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Large player base</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Multiple genres combined</a:t>
              </a:r>
            </a:p>
          </p:txBody>
        </p:sp>
      </p:grpSp>
    </p:spTree>
    <p:extLst>
      <p:ext uri="{BB962C8B-B14F-4D97-AF65-F5344CB8AC3E}">
        <p14:creationId xmlns:p14="http://schemas.microsoft.com/office/powerpoint/2010/main" val="6534785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4EBB7-A671-E6D6-55D3-D23B6F6C1198}"/>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064AF33-A7A0-9720-0099-86099104A501}"/>
              </a:ext>
            </a:extLst>
          </p:cNvPr>
          <p:cNvGrpSpPr/>
          <p:nvPr/>
        </p:nvGrpSpPr>
        <p:grpSpPr>
          <a:xfrm>
            <a:off x="-416066" y="1395698"/>
            <a:ext cx="3867150" cy="6974562"/>
            <a:chOff x="-416066" y="1395698"/>
            <a:chExt cx="3867150" cy="6974562"/>
          </a:xfrm>
        </p:grpSpPr>
        <p:sp>
          <p:nvSpPr>
            <p:cNvPr id="3" name="Parallelogram 2">
              <a:extLst>
                <a:ext uri="{FF2B5EF4-FFF2-40B4-BE49-F238E27FC236}">
                  <a16:creationId xmlns:a16="http://schemas.microsoft.com/office/drawing/2014/main" id="{B621F07E-ED08-65B0-17C1-A52AA816BA7C}"/>
                </a:ext>
              </a:extLst>
            </p:cNvPr>
            <p:cNvSpPr/>
            <p:nvPr/>
          </p:nvSpPr>
          <p:spPr>
            <a:xfrm rot="21068000">
              <a:off x="-416066" y="1395698"/>
              <a:ext cx="3867150" cy="6974562"/>
            </a:xfrm>
            <a:prstGeom prst="parallelogram">
              <a:avLst>
                <a:gd name="adj" fmla="val 28437"/>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61006B98-28E8-EA32-E070-D5629A25A8D3}"/>
                </a:ext>
              </a:extLst>
            </p:cNvPr>
            <p:cNvSpPr txBox="1"/>
            <p:nvPr/>
          </p:nvSpPr>
          <p:spPr>
            <a:xfrm>
              <a:off x="195438" y="1485235"/>
              <a:ext cx="2644140" cy="5355312"/>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C46B23"/>
                  </a:solidFill>
                </a:rPr>
                <a:t>Singleplayer, Casual</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Launched in 2020</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4.7/5 stars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5 million+ downloads</a:t>
              </a:r>
            </a:p>
            <a:p>
              <a:pPr marL="285750" indent="-285750">
                <a:buFont typeface="Arial" panose="020B0604020202020204" pitchFamily="34" charset="0"/>
                <a:buChar char="•"/>
              </a:pPr>
              <a:r>
                <a:rPr lang="en-GB" dirty="0">
                  <a:solidFill>
                    <a:srgbClr val="C46B23"/>
                  </a:solidFill>
                </a:rPr>
                <a:t>(f2p)</a:t>
              </a:r>
            </a:p>
            <a:p>
              <a:endParaRPr lang="en-GB" dirty="0">
                <a:solidFill>
                  <a:srgbClr val="C46B23"/>
                </a:solidFill>
              </a:endParaRPr>
            </a:p>
            <a:p>
              <a:pPr marL="285750" indent="-285750">
                <a:buFont typeface="Arial" panose="020B0604020202020204" pitchFamily="34" charset="0"/>
                <a:buChar char="•"/>
              </a:pPr>
              <a:r>
                <a:rPr lang="en-GB" dirty="0">
                  <a:solidFill>
                    <a:srgbClr val="C46B23"/>
                  </a:solidFill>
                </a:rPr>
                <a:t>Gacha monetisation</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Tower defence</a:t>
              </a:r>
            </a:p>
            <a:p>
              <a:endParaRPr lang="en-GB" dirty="0">
                <a:solidFill>
                  <a:srgbClr val="C46B23"/>
                </a:solidFill>
              </a:endParaRPr>
            </a:p>
            <a:p>
              <a:pPr marL="285750" indent="-285750">
                <a:buFont typeface="Arial" panose="020B0604020202020204" pitchFamily="34" charset="0"/>
                <a:buChar char="•"/>
              </a:pPr>
              <a:r>
                <a:rPr lang="en-GB" dirty="0">
                  <a:solidFill>
                    <a:srgbClr val="C46B23"/>
                  </a:solidFill>
                </a:rPr>
                <a:t>Strong story elements</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Large player base</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r>
                <a:rPr lang="en-GB" dirty="0">
                  <a:solidFill>
                    <a:srgbClr val="C46B23"/>
                  </a:solidFill>
                </a:rPr>
                <a:t>Multiple genres combined</a:t>
              </a:r>
            </a:p>
          </p:txBody>
        </p:sp>
      </p:grpSp>
      <p:pic>
        <p:nvPicPr>
          <p:cNvPr id="5126" name="Picture 6" descr="Arknights English Release Logo PNG Vector (SVG) Free Download">
            <a:extLst>
              <a:ext uri="{FF2B5EF4-FFF2-40B4-BE49-F238E27FC236}">
                <a16:creationId xmlns:a16="http://schemas.microsoft.com/office/drawing/2014/main" id="{2DCDDF91-3EC6-1CBE-D568-4D4202FC9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0" y="129540"/>
            <a:ext cx="3967726" cy="112418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81A969BF-9B4D-13AF-3C86-DAD33D8606C5}"/>
              </a:ext>
            </a:extLst>
          </p:cNvPr>
          <p:cNvGrpSpPr/>
          <p:nvPr/>
        </p:nvGrpSpPr>
        <p:grpSpPr>
          <a:xfrm>
            <a:off x="3215640" y="1158498"/>
            <a:ext cx="9002890" cy="2185152"/>
            <a:chOff x="3215640" y="1158498"/>
            <a:chExt cx="9002890" cy="2185152"/>
          </a:xfrm>
        </p:grpSpPr>
        <p:pic>
          <p:nvPicPr>
            <p:cNvPr id="20484" name="Picture 4">
              <a:extLst>
                <a:ext uri="{FF2B5EF4-FFF2-40B4-BE49-F238E27FC236}">
                  <a16:creationId xmlns:a16="http://schemas.microsoft.com/office/drawing/2014/main" id="{E68192F7-D855-B298-9689-1162F2AAD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640" y="1158498"/>
              <a:ext cx="4432637" cy="218515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Arknights In-depth Look - Dice &amp; D-Pads">
              <a:extLst>
                <a:ext uri="{FF2B5EF4-FFF2-40B4-BE49-F238E27FC236}">
                  <a16:creationId xmlns:a16="http://schemas.microsoft.com/office/drawing/2014/main" id="{A0BB723D-F645-7C55-461A-FAEB7EB2AA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8277" y="1158498"/>
              <a:ext cx="4570253" cy="21851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74EC5A35-222D-E92B-9663-FDE88B49CFD8}"/>
              </a:ext>
            </a:extLst>
          </p:cNvPr>
          <p:cNvGrpSpPr/>
          <p:nvPr/>
        </p:nvGrpSpPr>
        <p:grpSpPr>
          <a:xfrm>
            <a:off x="3200188" y="3992880"/>
            <a:ext cx="8991812" cy="2453641"/>
            <a:chOff x="3200188" y="3992880"/>
            <a:chExt cx="8991812" cy="2453641"/>
          </a:xfrm>
        </p:grpSpPr>
        <p:pic>
          <p:nvPicPr>
            <p:cNvPr id="5132" name="Picture 12" descr="Arknights | We update our recommendations daily, the latest and most ...">
              <a:extLst>
                <a:ext uri="{FF2B5EF4-FFF2-40B4-BE49-F238E27FC236}">
                  <a16:creationId xmlns:a16="http://schemas.microsoft.com/office/drawing/2014/main" id="{54D213CB-100E-BE98-07B4-653A8F15D9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2214" y="3992880"/>
              <a:ext cx="4629786" cy="2453640"/>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Base Guide (How to Setup Your Building Layout) - Arknights - 1gamerdash">
              <a:extLst>
                <a:ext uri="{FF2B5EF4-FFF2-40B4-BE49-F238E27FC236}">
                  <a16:creationId xmlns:a16="http://schemas.microsoft.com/office/drawing/2014/main" id="{C60A7690-CE99-8E39-9AE9-8077F395C9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188" y="3992880"/>
              <a:ext cx="4362026" cy="24536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E54179B4-BE11-1F7D-0C6C-CC757FA93474}"/>
              </a:ext>
            </a:extLst>
          </p:cNvPr>
          <p:cNvGrpSpPr/>
          <p:nvPr/>
        </p:nvGrpSpPr>
        <p:grpSpPr>
          <a:xfrm>
            <a:off x="-72741745" y="700585"/>
            <a:ext cx="15435490" cy="1667862"/>
            <a:chOff x="-7717745" y="444284"/>
            <a:chExt cx="15435490" cy="1667862"/>
          </a:xfrm>
        </p:grpSpPr>
        <p:sp>
          <p:nvSpPr>
            <p:cNvPr id="7" name="Parallelogram 6">
              <a:extLst>
                <a:ext uri="{FF2B5EF4-FFF2-40B4-BE49-F238E27FC236}">
                  <a16:creationId xmlns:a16="http://schemas.microsoft.com/office/drawing/2014/main" id="{70EC5EDC-40D3-4DB2-7150-B8101574626F}"/>
                </a:ext>
              </a:extLst>
            </p:cNvPr>
            <p:cNvSpPr/>
            <p:nvPr/>
          </p:nvSpPr>
          <p:spPr>
            <a:xfrm>
              <a:off x="-7717745" y="444284"/>
              <a:ext cx="15435490" cy="1667862"/>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B2FC169-0CC4-DB39-2203-F5BD194E39A6}"/>
                </a:ext>
              </a:extLst>
            </p:cNvPr>
            <p:cNvSpPr txBox="1"/>
            <p:nvPr/>
          </p:nvSpPr>
          <p:spPr>
            <a:xfrm>
              <a:off x="175260" y="761198"/>
              <a:ext cx="7269480" cy="923330"/>
            </a:xfrm>
            <a:prstGeom prst="rect">
              <a:avLst/>
            </a:prstGeom>
            <a:noFill/>
          </p:spPr>
          <p:txBody>
            <a:bodyPr wrap="square" rtlCol="0">
              <a:spAutoFit/>
            </a:bodyPr>
            <a:lstStyle/>
            <a:p>
              <a:r>
                <a:rPr lang="en-GB" dirty="0">
                  <a:solidFill>
                    <a:srgbClr val="C46B23"/>
                  </a:solidFill>
                </a:rPr>
                <a:t>Towerland targets an ever-growing niche in the mobile game market: Idle gamers who want to drop into the game while waiting for a bus or on a short break at work, make some progress, and drop out again.</a:t>
              </a:r>
            </a:p>
          </p:txBody>
        </p:sp>
      </p:grpSp>
      <p:grpSp>
        <p:nvGrpSpPr>
          <p:cNvPr id="9" name="Group 8">
            <a:extLst>
              <a:ext uri="{FF2B5EF4-FFF2-40B4-BE49-F238E27FC236}">
                <a16:creationId xmlns:a16="http://schemas.microsoft.com/office/drawing/2014/main" id="{EB5FA8FD-30C8-E16D-1FEE-510AA78641BA}"/>
              </a:ext>
            </a:extLst>
          </p:cNvPr>
          <p:cNvGrpSpPr/>
          <p:nvPr/>
        </p:nvGrpSpPr>
        <p:grpSpPr>
          <a:xfrm>
            <a:off x="-71184861" y="4682017"/>
            <a:ext cx="16436975" cy="1776076"/>
            <a:chOff x="-6160861" y="4425716"/>
            <a:chExt cx="16436975" cy="1776076"/>
          </a:xfrm>
        </p:grpSpPr>
        <p:sp>
          <p:nvSpPr>
            <p:cNvPr id="10" name="Parallelogram 9">
              <a:extLst>
                <a:ext uri="{FF2B5EF4-FFF2-40B4-BE49-F238E27FC236}">
                  <a16:creationId xmlns:a16="http://schemas.microsoft.com/office/drawing/2014/main" id="{BA9C3CBB-B8F8-8EC3-43F6-34D61FA8D6B4}"/>
                </a:ext>
              </a:extLst>
            </p:cNvPr>
            <p:cNvSpPr/>
            <p:nvPr/>
          </p:nvSpPr>
          <p:spPr>
            <a:xfrm>
              <a:off x="-6160861" y="4425716"/>
              <a:ext cx="16436975" cy="1776076"/>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78D0BB2-B2E9-242B-87EA-8BD4D4948E87}"/>
                </a:ext>
              </a:extLst>
            </p:cNvPr>
            <p:cNvSpPr txBox="1"/>
            <p:nvPr/>
          </p:nvSpPr>
          <p:spPr>
            <a:xfrm>
              <a:off x="251460" y="4766665"/>
              <a:ext cx="9464040" cy="1200329"/>
            </a:xfrm>
            <a:prstGeom prst="rect">
              <a:avLst/>
            </a:prstGeom>
            <a:noFill/>
          </p:spPr>
          <p:txBody>
            <a:bodyPr wrap="square" rtlCol="0">
              <a:spAutoFit/>
            </a:bodyPr>
            <a:lstStyle/>
            <a:p>
              <a:r>
                <a:rPr lang="en-GB" dirty="0">
                  <a:solidFill>
                    <a:srgbClr val="C46B23"/>
                  </a:solidFill>
                </a:rPr>
                <a:t>“4G networks in the UK exhibited a 97.8% connection success rate on average, respectively, when a mobile device becomes active. This suggests that mobile games enjoy much more robust network connectivity, which means players can use online features anywhere.” (Moon, 2024)</a:t>
              </a:r>
            </a:p>
          </p:txBody>
        </p:sp>
      </p:grpSp>
      <p:sp>
        <p:nvSpPr>
          <p:cNvPr id="12" name="Parallelogram 11">
            <a:extLst>
              <a:ext uri="{FF2B5EF4-FFF2-40B4-BE49-F238E27FC236}">
                <a16:creationId xmlns:a16="http://schemas.microsoft.com/office/drawing/2014/main" id="{5031CCE8-5F7F-485B-7896-565DC37A5079}"/>
              </a:ext>
            </a:extLst>
          </p:cNvPr>
          <p:cNvSpPr/>
          <p:nvPr/>
        </p:nvSpPr>
        <p:spPr>
          <a:xfrm>
            <a:off x="-76738753" y="2685361"/>
            <a:ext cx="15435490" cy="1487278"/>
          </a:xfrm>
          <a:prstGeom prst="parallelogram">
            <a:avLst/>
          </a:prstGeom>
          <a:blipFill dpi="0" rotWithShape="0">
            <a:blip r:embed="rId8"/>
            <a:srcRect/>
            <a:tile tx="-1270000" ty="0" sx="22000" sy="25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B2611723-4ACD-8BC8-D527-A2B910FF0ED5}"/>
              </a:ext>
            </a:extLst>
          </p:cNvPr>
          <p:cNvGrpSpPr/>
          <p:nvPr/>
        </p:nvGrpSpPr>
        <p:grpSpPr>
          <a:xfrm>
            <a:off x="49785342" y="2580516"/>
            <a:ext cx="15435490" cy="1487278"/>
            <a:chOff x="3984171" y="2429060"/>
            <a:chExt cx="15435490" cy="1487278"/>
          </a:xfrm>
        </p:grpSpPr>
        <p:sp>
          <p:nvSpPr>
            <p:cNvPr id="14" name="Parallelogram 13">
              <a:extLst>
                <a:ext uri="{FF2B5EF4-FFF2-40B4-BE49-F238E27FC236}">
                  <a16:creationId xmlns:a16="http://schemas.microsoft.com/office/drawing/2014/main" id="{FCD042E3-9C2D-6DD5-A6B3-E7B1743DE4FF}"/>
                </a:ext>
              </a:extLst>
            </p:cNvPr>
            <p:cNvSpPr/>
            <p:nvPr/>
          </p:nvSpPr>
          <p:spPr>
            <a:xfrm>
              <a:off x="3984171" y="2429060"/>
              <a:ext cx="15435490" cy="1487278"/>
            </a:xfrm>
            <a:prstGeom prst="parallelogram">
              <a:avLst/>
            </a:prstGeom>
            <a:solidFill>
              <a:srgbClr val="00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9DB09380-99D1-2A3E-83A3-9C19F8FFD09F}"/>
                </a:ext>
              </a:extLst>
            </p:cNvPr>
            <p:cNvSpPr txBox="1"/>
            <p:nvPr/>
          </p:nvSpPr>
          <p:spPr>
            <a:xfrm>
              <a:off x="4511040" y="2667342"/>
              <a:ext cx="7680960" cy="923330"/>
            </a:xfrm>
            <a:prstGeom prst="rect">
              <a:avLst/>
            </a:prstGeom>
            <a:noFill/>
          </p:spPr>
          <p:txBody>
            <a:bodyPr wrap="square" rtlCol="0">
              <a:spAutoFit/>
            </a:bodyPr>
            <a:lstStyle/>
            <a:p>
              <a:r>
                <a:rPr lang="en-GB" dirty="0">
                  <a:solidFill>
                    <a:srgbClr val="C46B23"/>
                  </a:solidFill>
                </a:rPr>
                <a:t>"Short mobile gaming sessions, lasting around 5 minutes on average, align perfectly with modern user habits, such as playing while waiting in line or during short breaks." (Moon, 2024)</a:t>
              </a:r>
            </a:p>
          </p:txBody>
        </p:sp>
      </p:grpSp>
      <p:sp>
        <p:nvSpPr>
          <p:cNvPr id="16" name="Parallelogram 15">
            <a:extLst>
              <a:ext uri="{FF2B5EF4-FFF2-40B4-BE49-F238E27FC236}">
                <a16:creationId xmlns:a16="http://schemas.microsoft.com/office/drawing/2014/main" id="{9A09603D-4309-D400-67B5-0EA30593C924}"/>
              </a:ext>
            </a:extLst>
          </p:cNvPr>
          <p:cNvSpPr/>
          <p:nvPr/>
        </p:nvSpPr>
        <p:spPr>
          <a:xfrm>
            <a:off x="53694176" y="563376"/>
            <a:ext cx="15435490" cy="1667862"/>
          </a:xfrm>
          <a:prstGeom prst="parallelogram">
            <a:avLst/>
          </a:prstGeom>
          <a:blipFill dpi="0" rotWithShape="0">
            <a:blip r:embed="rId9"/>
            <a:srcRect/>
            <a:tile tx="0" ty="0" sx="22000" sy="25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Parallelogram 16">
            <a:extLst>
              <a:ext uri="{FF2B5EF4-FFF2-40B4-BE49-F238E27FC236}">
                <a16:creationId xmlns:a16="http://schemas.microsoft.com/office/drawing/2014/main" id="{538A7D0E-1DCC-AAA0-ADD5-38D44B728934}"/>
              </a:ext>
            </a:extLst>
          </p:cNvPr>
          <p:cNvSpPr/>
          <p:nvPr/>
        </p:nvSpPr>
        <p:spPr>
          <a:xfrm>
            <a:off x="56270461" y="4577172"/>
            <a:ext cx="15435490" cy="1667862"/>
          </a:xfrm>
          <a:prstGeom prst="parallelogram">
            <a:avLst/>
          </a:prstGeom>
          <a:blipFill dpi="0" rotWithShape="0">
            <a:blip r:embed="rId10"/>
            <a:srcRect/>
            <a:tile tx="-127000" ty="12700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 descr="Bloons Tower Defense 6 | Bloons Wiki | Fandom">
            <a:extLst>
              <a:ext uri="{FF2B5EF4-FFF2-40B4-BE49-F238E27FC236}">
                <a16:creationId xmlns:a16="http://schemas.microsoft.com/office/drawing/2014/main" id="{B06D47BE-56F2-3C11-B181-92A612CA3C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3222246"/>
            <a:ext cx="2484685" cy="1426234"/>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5CBF1B2C-5553-8E98-C32B-BCB1F8E86B08}"/>
              </a:ext>
            </a:extLst>
          </p:cNvPr>
          <p:cNvGrpSpPr/>
          <p:nvPr/>
        </p:nvGrpSpPr>
        <p:grpSpPr>
          <a:xfrm>
            <a:off x="52413251" y="251794"/>
            <a:ext cx="8927466" cy="3031945"/>
            <a:chOff x="3264534" y="328713"/>
            <a:chExt cx="8927466" cy="3031945"/>
          </a:xfrm>
        </p:grpSpPr>
        <p:pic>
          <p:nvPicPr>
            <p:cNvPr id="25" name="Picture 14" descr="'Bloons TD 6' Review - The Game Where Everything Happens So Much ...">
              <a:extLst>
                <a:ext uri="{FF2B5EF4-FFF2-40B4-BE49-F238E27FC236}">
                  <a16:creationId xmlns:a16="http://schemas.microsoft.com/office/drawing/2014/main" id="{4A6CDDBE-809D-3B8C-3AA5-9A7030D391C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64534" y="328713"/>
              <a:ext cx="4038599" cy="302894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a:extLst>
                <a:ext uri="{FF2B5EF4-FFF2-40B4-BE49-F238E27FC236}">
                  <a16:creationId xmlns:a16="http://schemas.microsoft.com/office/drawing/2014/main" id="{B0A10243-74D8-F322-E086-643822CBE1A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128" r="19442"/>
            <a:stretch/>
          </p:blipFill>
          <p:spPr bwMode="auto">
            <a:xfrm>
              <a:off x="7303133" y="328714"/>
              <a:ext cx="4888867" cy="30319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916481F0-291A-EFCF-FD84-E2306CB79D3D}"/>
              </a:ext>
            </a:extLst>
          </p:cNvPr>
          <p:cNvGrpSpPr/>
          <p:nvPr/>
        </p:nvGrpSpPr>
        <p:grpSpPr>
          <a:xfrm>
            <a:off x="53955031" y="3753201"/>
            <a:ext cx="7385686" cy="2537461"/>
            <a:chOff x="4806314" y="3830120"/>
            <a:chExt cx="7385686" cy="2537461"/>
          </a:xfrm>
        </p:grpSpPr>
        <p:pic>
          <p:nvPicPr>
            <p:cNvPr id="28" name="Picture 8" descr="Bloons TD 6 on Steam">
              <a:extLst>
                <a:ext uri="{FF2B5EF4-FFF2-40B4-BE49-F238E27FC236}">
                  <a16:creationId xmlns:a16="http://schemas.microsoft.com/office/drawing/2014/main" id="{19C5DE00-AF66-7E65-863B-F7826FDC85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2669"/>
            <a:stretch/>
          </p:blipFill>
          <p:spPr bwMode="auto">
            <a:xfrm>
              <a:off x="8252460" y="3830120"/>
              <a:ext cx="3939540" cy="253746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a:extLst>
                <a:ext uri="{FF2B5EF4-FFF2-40B4-BE49-F238E27FC236}">
                  <a16:creationId xmlns:a16="http://schemas.microsoft.com/office/drawing/2014/main" id="{BFEED1D5-EEB3-8C44-8C83-7C73AF648C9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8277" r="15330"/>
            <a:stretch/>
          </p:blipFill>
          <p:spPr bwMode="auto">
            <a:xfrm>
              <a:off x="4806314" y="3830120"/>
              <a:ext cx="3446146" cy="25374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104372F4-5BD5-F01D-7AE9-1A12510AD8EF}"/>
              </a:ext>
            </a:extLst>
          </p:cNvPr>
          <p:cNvGrpSpPr/>
          <p:nvPr/>
        </p:nvGrpSpPr>
        <p:grpSpPr>
          <a:xfrm>
            <a:off x="-60269552" y="1672983"/>
            <a:ext cx="12097069" cy="5570756"/>
            <a:chOff x="-7016433" y="1534299"/>
            <a:chExt cx="12097069" cy="5570756"/>
          </a:xfrm>
        </p:grpSpPr>
        <p:grpSp>
          <p:nvGrpSpPr>
            <p:cNvPr id="31" name="Group 30">
              <a:extLst>
                <a:ext uri="{FF2B5EF4-FFF2-40B4-BE49-F238E27FC236}">
                  <a16:creationId xmlns:a16="http://schemas.microsoft.com/office/drawing/2014/main" id="{6AA70BC3-82E6-31CD-4A55-3CB4B3615CBA}"/>
                </a:ext>
              </a:extLst>
            </p:cNvPr>
            <p:cNvGrpSpPr/>
            <p:nvPr/>
          </p:nvGrpSpPr>
          <p:grpSpPr>
            <a:xfrm>
              <a:off x="-7016433" y="1534299"/>
              <a:ext cx="11756072" cy="4993587"/>
              <a:chOff x="-7016433" y="1534299"/>
              <a:chExt cx="11756072" cy="4993587"/>
            </a:xfrm>
          </p:grpSpPr>
          <p:sp>
            <p:nvSpPr>
              <p:cNvPr id="33" name="Parallelogram 32">
                <a:extLst>
                  <a:ext uri="{FF2B5EF4-FFF2-40B4-BE49-F238E27FC236}">
                    <a16:creationId xmlns:a16="http://schemas.microsoft.com/office/drawing/2014/main" id="{075C0165-C6A8-F394-27BE-5840D907A7C2}"/>
                  </a:ext>
                </a:extLst>
              </p:cNvPr>
              <p:cNvSpPr/>
              <p:nvPr/>
            </p:nvSpPr>
            <p:spPr>
              <a:xfrm>
                <a:off x="-6867525" y="1534299"/>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Parallelogram 33">
                <a:extLst>
                  <a:ext uri="{FF2B5EF4-FFF2-40B4-BE49-F238E27FC236}">
                    <a16:creationId xmlns:a16="http://schemas.microsoft.com/office/drawing/2014/main" id="{8F2977E5-0FD0-8E37-96D1-A37E76F347C8}"/>
                  </a:ext>
                </a:extLst>
              </p:cNvPr>
              <p:cNvSpPr/>
              <p:nvPr/>
            </p:nvSpPr>
            <p:spPr>
              <a:xfrm>
                <a:off x="-6273483" y="2124849"/>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Parallelogram 34">
                <a:extLst>
                  <a:ext uri="{FF2B5EF4-FFF2-40B4-BE49-F238E27FC236}">
                    <a16:creationId xmlns:a16="http://schemas.microsoft.com/office/drawing/2014/main" id="{F5B02C7D-2906-A858-E509-7249425A1EF5}"/>
                  </a:ext>
                </a:extLst>
              </p:cNvPr>
              <p:cNvSpPr/>
              <p:nvPr/>
            </p:nvSpPr>
            <p:spPr>
              <a:xfrm>
                <a:off x="-7016433" y="2739885"/>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Parallelogram 35">
                <a:extLst>
                  <a:ext uri="{FF2B5EF4-FFF2-40B4-BE49-F238E27FC236}">
                    <a16:creationId xmlns:a16="http://schemas.microsoft.com/office/drawing/2014/main" id="{6E6DFD76-309F-782F-6DE7-81ED1209D465}"/>
                  </a:ext>
                </a:extLst>
              </p:cNvPr>
              <p:cNvSpPr/>
              <p:nvPr/>
            </p:nvSpPr>
            <p:spPr>
              <a:xfrm>
                <a:off x="-5943599" y="3407434"/>
                <a:ext cx="8943976" cy="688316"/>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Parallelogram 36">
                <a:extLst>
                  <a:ext uri="{FF2B5EF4-FFF2-40B4-BE49-F238E27FC236}">
                    <a16:creationId xmlns:a16="http://schemas.microsoft.com/office/drawing/2014/main" id="{14676877-9D28-48A6-AC0C-3C4621770323}"/>
                  </a:ext>
                </a:extLst>
              </p:cNvPr>
              <p:cNvSpPr/>
              <p:nvPr/>
            </p:nvSpPr>
            <p:spPr>
              <a:xfrm>
                <a:off x="-4930458" y="4244537"/>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Parallelogram 37">
                <a:extLst>
                  <a:ext uri="{FF2B5EF4-FFF2-40B4-BE49-F238E27FC236}">
                    <a16:creationId xmlns:a16="http://schemas.microsoft.com/office/drawing/2014/main" id="{35C54C2B-F324-F20C-6887-09DE3EB7AC65}"/>
                  </a:ext>
                </a:extLst>
              </p:cNvPr>
              <p:cNvSpPr/>
              <p:nvPr/>
            </p:nvSpPr>
            <p:spPr>
              <a:xfrm>
                <a:off x="-4314100" y="4875399"/>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Parallelogram 38">
                <a:extLst>
                  <a:ext uri="{FF2B5EF4-FFF2-40B4-BE49-F238E27FC236}">
                    <a16:creationId xmlns:a16="http://schemas.microsoft.com/office/drawing/2014/main" id="{DC48C8B1-933A-9B5F-B16C-685F7FE22827}"/>
                  </a:ext>
                </a:extLst>
              </p:cNvPr>
              <p:cNvSpPr/>
              <p:nvPr/>
            </p:nvSpPr>
            <p:spPr>
              <a:xfrm>
                <a:off x="-4806633" y="5450123"/>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Parallelogram 39">
                <a:extLst>
                  <a:ext uri="{FF2B5EF4-FFF2-40B4-BE49-F238E27FC236}">
                    <a16:creationId xmlns:a16="http://schemas.microsoft.com/office/drawing/2014/main" id="{8DF2549F-494A-719E-FBC1-B867593B4D37}"/>
                  </a:ext>
                </a:extLst>
              </p:cNvPr>
              <p:cNvSpPr/>
              <p:nvPr/>
            </p:nvSpPr>
            <p:spPr>
              <a:xfrm>
                <a:off x="-4204336" y="6080985"/>
                <a:ext cx="8943975" cy="446901"/>
              </a:xfrm>
              <a:prstGeom prst="parallelogram">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TextBox 31">
              <a:extLst>
                <a:ext uri="{FF2B5EF4-FFF2-40B4-BE49-F238E27FC236}">
                  <a16:creationId xmlns:a16="http://schemas.microsoft.com/office/drawing/2014/main" id="{BB0E64DE-BB7D-E586-6BF2-AA08092AA7B4}"/>
                </a:ext>
              </a:extLst>
            </p:cNvPr>
            <p:cNvSpPr txBox="1"/>
            <p:nvPr/>
          </p:nvSpPr>
          <p:spPr>
            <a:xfrm>
              <a:off x="114300" y="1534299"/>
              <a:ext cx="4966336" cy="5570756"/>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rgbClr val="C46B23"/>
                  </a:solidFill>
                </a:rPr>
                <a:t>Singleplayer</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Launched in 2018</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 4.8/5 stars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1 million+ downloads</a:t>
              </a:r>
            </a:p>
            <a:p>
              <a:pPr marL="285750" indent="-285750">
                <a:buFont typeface="Arial" panose="020B0604020202020204" pitchFamily="34" charset="0"/>
                <a:buChar char="•"/>
              </a:pPr>
              <a:r>
                <a:rPr lang="en-GB" sz="2000" dirty="0">
                  <a:solidFill>
                    <a:srgbClr val="C46B23"/>
                  </a:solidFill>
                </a:rPr>
                <a:t>($6.99) paid app</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Popular on multiple platforms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Notable for being Paid instead of f2p</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Many upgrade paths for towers</a:t>
              </a:r>
            </a:p>
            <a:p>
              <a:pPr marL="285750" indent="-285750">
                <a:buFont typeface="Arial" panose="020B0604020202020204" pitchFamily="34" charset="0"/>
                <a:buChar char="•"/>
              </a:pPr>
              <a:endParaRPr lang="en-GB" sz="2000" dirty="0">
                <a:solidFill>
                  <a:srgbClr val="C46B23"/>
                </a:solidFill>
              </a:endParaRPr>
            </a:p>
            <a:p>
              <a:pPr marL="285750" indent="-285750">
                <a:buFont typeface="Arial" panose="020B0604020202020204" pitchFamily="34" charset="0"/>
                <a:buChar char="•"/>
              </a:pPr>
              <a:r>
                <a:rPr lang="en-GB" sz="2000" dirty="0">
                  <a:solidFill>
                    <a:srgbClr val="C46B23"/>
                  </a:solidFill>
                </a:rPr>
                <a:t>Players can still buy in-game currency</a:t>
              </a:r>
            </a:p>
            <a:p>
              <a:pPr marL="285750" indent="-285750">
                <a:buFont typeface="Arial" panose="020B0604020202020204" pitchFamily="34" charset="0"/>
                <a:buChar char="•"/>
              </a:pPr>
              <a:endParaRPr lang="en-GB" dirty="0">
                <a:solidFill>
                  <a:srgbClr val="C46B23"/>
                </a:solidFill>
              </a:endParaRPr>
            </a:p>
            <a:p>
              <a:pPr marL="285750" indent="-285750">
                <a:buFont typeface="Arial" panose="020B0604020202020204" pitchFamily="34" charset="0"/>
                <a:buChar char="•"/>
              </a:pPr>
              <a:endParaRPr lang="en-GB" dirty="0">
                <a:solidFill>
                  <a:srgbClr val="C46B23"/>
                </a:solidFill>
              </a:endParaRPr>
            </a:p>
          </p:txBody>
        </p:sp>
      </p:grpSp>
    </p:spTree>
    <p:extLst>
      <p:ext uri="{BB962C8B-B14F-4D97-AF65-F5344CB8AC3E}">
        <p14:creationId xmlns:p14="http://schemas.microsoft.com/office/powerpoint/2010/main" val="35490551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789</TotalTime>
  <Words>5912</Words>
  <Application>Microsoft Office PowerPoint</Application>
  <PresentationFormat>Widescreen</PresentationFormat>
  <Paragraphs>858</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Aharoni</vt: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Moore, Evelyn</dc:creator>
  <cp:lastModifiedBy>Moore, Evelyn</cp:lastModifiedBy>
  <cp:revision>63</cp:revision>
  <dcterms:created xsi:type="dcterms:W3CDTF">2024-12-17T16:29:01Z</dcterms:created>
  <dcterms:modified xsi:type="dcterms:W3CDTF">2024-12-18T05:41:38Z</dcterms:modified>
</cp:coreProperties>
</file>